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  <p:sldId id="260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14AD61-50E2-421C-B575-2699C5AB3C40}" type="datetimeFigureOut">
              <a:rPr lang="hr-HR" smtClean="0"/>
              <a:t>04.10.2023.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579859-53BB-4031-ABA7-E7316C95676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Tahoma"/>
                <a:ea typeface="Times New Roman"/>
              </a:rPr>
              <a:t>New </a:t>
            </a:r>
            <a:r>
              <a:rPr lang="hr-HR" dirty="0" err="1">
                <a:latin typeface="Tahoma"/>
                <a:ea typeface="Times New Roman"/>
              </a:rPr>
              <a:t>European</a:t>
            </a:r>
            <a:r>
              <a:rPr lang="hr-HR" dirty="0">
                <a:latin typeface="Tahoma"/>
                <a:ea typeface="Times New Roman"/>
              </a:rPr>
              <a:t> Bauhaus (NEB) kao zamašnjak održivog gospodarskog i društvenog razvoja Dubrovnika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Miho </a:t>
            </a:r>
            <a:r>
              <a:rPr lang="en-US" dirty="0" err="1" smtClean="0"/>
              <a:t>Katičić</a:t>
            </a:r>
            <a:r>
              <a:rPr lang="en-US" dirty="0" smtClean="0"/>
              <a:t>, Marko </a:t>
            </a:r>
            <a:r>
              <a:rPr lang="en-US" dirty="0" err="1" smtClean="0"/>
              <a:t>Grgurević</a:t>
            </a:r>
            <a:r>
              <a:rPr lang="en-US" dirty="0" smtClean="0"/>
              <a:t>, Grad Dubrovnik</a:t>
            </a:r>
          </a:p>
          <a:p>
            <a:r>
              <a:rPr lang="en-US" dirty="0"/>
              <a:t>Luna </a:t>
            </a:r>
            <a:r>
              <a:rPr lang="en-US" dirty="0" err="1"/>
              <a:t>Polić</a:t>
            </a:r>
            <a:r>
              <a:rPr lang="en-US" dirty="0"/>
              <a:t> </a:t>
            </a:r>
            <a:r>
              <a:rPr lang="en-US" dirty="0" err="1" smtClean="0"/>
              <a:t>Barović</a:t>
            </a:r>
            <a:r>
              <a:rPr lang="en-US" dirty="0" smtClean="0"/>
              <a:t>, </a:t>
            </a:r>
            <a:r>
              <a:rPr lang="en-US" dirty="0" err="1" smtClean="0"/>
              <a:t>Dubrovačka</a:t>
            </a:r>
            <a:r>
              <a:rPr lang="en-US" dirty="0" smtClean="0"/>
              <a:t> </a:t>
            </a:r>
            <a:r>
              <a:rPr lang="en-US" dirty="0" err="1" smtClean="0"/>
              <a:t>razvojna</a:t>
            </a:r>
            <a:r>
              <a:rPr lang="en-US" dirty="0" smtClean="0"/>
              <a:t> </a:t>
            </a:r>
            <a:r>
              <a:rPr lang="en-US" dirty="0" err="1" smtClean="0"/>
              <a:t>agencija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626" y="298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Zdravlje i socijalno blagostanje – Održivi razvoj zajednice pod naslovom </a:t>
            </a:r>
            <a:r>
              <a:rPr lang="hr-HR" b="1" dirty="0"/>
              <a:t>„Kako biti pro aktivan u reaktivnim vremenima?</a:t>
            </a:r>
            <a:r>
              <a:rPr lang="hr-HR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11392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SURADNICI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UR INSTITUT</a:t>
            </a:r>
          </a:p>
          <a:p>
            <a:r>
              <a:rPr lang="en-US" dirty="0" smtClean="0"/>
              <a:t>UDRUGA LUŽA</a:t>
            </a:r>
          </a:p>
          <a:p>
            <a:r>
              <a:rPr lang="en-US" dirty="0" smtClean="0"/>
              <a:t>UDRUGA BONSAI</a:t>
            </a:r>
          </a:p>
          <a:p>
            <a:r>
              <a:rPr lang="en-US" dirty="0" smtClean="0"/>
              <a:t>ZAJEDNICA TEHNIČKE KULTURE</a:t>
            </a:r>
          </a:p>
          <a:p>
            <a:r>
              <a:rPr lang="en-US" dirty="0" smtClean="0"/>
              <a:t>UDRUGA TVORNICA UMJETNOSTI PODROOM</a:t>
            </a:r>
          </a:p>
          <a:p>
            <a:r>
              <a:rPr lang="en-US" dirty="0" smtClean="0"/>
              <a:t>UDRUGA FENIKS</a:t>
            </a:r>
          </a:p>
          <a:p>
            <a:r>
              <a:rPr lang="en-US" dirty="0" smtClean="0"/>
              <a:t>UDRUGA MARITYMO RECYCLING</a:t>
            </a:r>
          </a:p>
          <a:p>
            <a:r>
              <a:rPr lang="en-US" dirty="0" smtClean="0"/>
              <a:t>ERASMUS STUDENT NETWORK</a:t>
            </a:r>
          </a:p>
          <a:p>
            <a:r>
              <a:rPr lang="en-US" dirty="0" smtClean="0"/>
              <a:t>DRUŠTVO NAŠA DJECA DUBROVNIK</a:t>
            </a:r>
          </a:p>
          <a:p>
            <a:r>
              <a:rPr lang="en-US" dirty="0" smtClean="0"/>
              <a:t>UDRUGA KANTUNIĆ</a:t>
            </a:r>
          </a:p>
          <a:p>
            <a:r>
              <a:rPr lang="en-US" dirty="0" smtClean="0"/>
              <a:t>OBITELJSKI CENTAR</a:t>
            </a:r>
          </a:p>
          <a:p>
            <a:r>
              <a:rPr lang="en-US" dirty="0" smtClean="0"/>
              <a:t>DUBROVAČKE KNJIŽNICE</a:t>
            </a:r>
          </a:p>
          <a:p>
            <a:r>
              <a:rPr lang="en-US" dirty="0" smtClean="0"/>
              <a:t>MUZEJ CRVENE POVIJESTI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rad Dubrovnik </a:t>
            </a:r>
            <a:r>
              <a:rPr lang="en-US" dirty="0" err="1" smtClean="0"/>
              <a:t>prijatelj</a:t>
            </a:r>
            <a:r>
              <a:rPr lang="en-US" dirty="0" smtClean="0"/>
              <a:t> </a:t>
            </a:r>
            <a:r>
              <a:rPr lang="en-US" dirty="0" err="1" smtClean="0"/>
              <a:t>djece</a:t>
            </a:r>
            <a:endParaRPr lang="en-US" dirty="0" smtClean="0"/>
          </a:p>
          <a:p>
            <a:r>
              <a:rPr lang="en-US" dirty="0" err="1" smtClean="0"/>
              <a:t>Nacionalni</a:t>
            </a:r>
            <a:r>
              <a:rPr lang="en-US" dirty="0" smtClean="0"/>
              <a:t> program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mlade</a:t>
            </a:r>
            <a:r>
              <a:rPr lang="en-US" dirty="0" smtClean="0"/>
              <a:t> 2023-2025.</a:t>
            </a:r>
          </a:p>
          <a:p>
            <a:r>
              <a:rPr lang="en-US" dirty="0" err="1" smtClean="0"/>
              <a:t>Zakon</a:t>
            </a:r>
            <a:r>
              <a:rPr lang="en-US" dirty="0" smtClean="0"/>
              <a:t> o </a:t>
            </a:r>
            <a:r>
              <a:rPr lang="en-US" dirty="0" err="1" smtClean="0"/>
              <a:t>savjetima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endParaRPr lang="en-US" dirty="0" smtClean="0"/>
          </a:p>
          <a:p>
            <a:r>
              <a:rPr lang="en-US" dirty="0" err="1" smtClean="0"/>
              <a:t>Ugovor</a:t>
            </a:r>
            <a:r>
              <a:rPr lang="en-US" dirty="0" smtClean="0"/>
              <a:t> o </a:t>
            </a:r>
            <a:r>
              <a:rPr lang="en-US" dirty="0" err="1" smtClean="0"/>
              <a:t>poslovno-tehničkoj</a:t>
            </a:r>
            <a:r>
              <a:rPr lang="en-US" dirty="0" smtClean="0"/>
              <a:t> </a:t>
            </a:r>
            <a:r>
              <a:rPr lang="en-US" dirty="0" err="1" smtClean="0"/>
              <a:t>suradnji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civilno-javnoj</a:t>
            </a:r>
            <a:r>
              <a:rPr lang="en-US" dirty="0"/>
              <a:t> </a:t>
            </a:r>
            <a:r>
              <a:rPr lang="en-US" dirty="0" err="1"/>
              <a:t>suradničkoj</a:t>
            </a:r>
            <a:r>
              <a:rPr lang="en-US" dirty="0"/>
              <a:t> </a:t>
            </a:r>
            <a:r>
              <a:rPr lang="en-US" dirty="0" err="1" smtClean="0"/>
              <a:t>platformi</a:t>
            </a:r>
            <a:r>
              <a:rPr lang="en-US" dirty="0" smtClean="0"/>
              <a:t> „</a:t>
            </a:r>
            <a:r>
              <a:rPr lang="en-US" dirty="0" err="1" smtClean="0"/>
              <a:t>Centar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Dubrovnik</a:t>
            </a:r>
            <a:r>
              <a:rPr lang="en-US" dirty="0" smtClean="0"/>
              <a:t>“</a:t>
            </a:r>
          </a:p>
          <a:p>
            <a:r>
              <a:rPr lang="en-US" dirty="0" err="1" smtClean="0"/>
              <a:t>Socijalni</a:t>
            </a:r>
            <a:r>
              <a:rPr lang="en-US" dirty="0" smtClean="0"/>
              <a:t> program </a:t>
            </a:r>
            <a:r>
              <a:rPr lang="en-US" dirty="0" err="1" smtClean="0"/>
              <a:t>Grada</a:t>
            </a:r>
            <a:r>
              <a:rPr lang="en-US" dirty="0" smtClean="0"/>
              <a:t> </a:t>
            </a:r>
            <a:r>
              <a:rPr lang="en-US" dirty="0" err="1" smtClean="0"/>
              <a:t>Dubrovnika</a:t>
            </a:r>
            <a:endParaRPr lang="en-US" dirty="0" smtClean="0"/>
          </a:p>
          <a:p>
            <a:r>
              <a:rPr lang="en-US" dirty="0" err="1" smtClean="0"/>
              <a:t>Provedbeni</a:t>
            </a:r>
            <a:r>
              <a:rPr lang="en-US" dirty="0" smtClean="0"/>
              <a:t> program </a:t>
            </a:r>
            <a:r>
              <a:rPr lang="en-US" dirty="0" err="1"/>
              <a:t>G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Dubrovnika</a:t>
            </a:r>
            <a:endParaRPr lang="en-US" dirty="0"/>
          </a:p>
          <a:p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8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VIZIJA BUDUĆEG 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Integrirati</a:t>
            </a:r>
            <a:r>
              <a:rPr lang="en-US" sz="1800" dirty="0" smtClean="0"/>
              <a:t> </a:t>
            </a:r>
            <a:r>
              <a:rPr lang="en-US" sz="1800" dirty="0" err="1" smtClean="0"/>
              <a:t>modele</a:t>
            </a:r>
            <a:r>
              <a:rPr lang="en-US" sz="1800" dirty="0" smtClean="0"/>
              <a:t> </a:t>
            </a:r>
            <a:r>
              <a:rPr lang="en-US" sz="1800" dirty="0" err="1" smtClean="0"/>
              <a:t>dobre</a:t>
            </a:r>
            <a:r>
              <a:rPr lang="en-US" sz="1800" dirty="0" smtClean="0"/>
              <a:t> </a:t>
            </a:r>
            <a:r>
              <a:rPr lang="en-US" sz="1800" dirty="0" err="1" smtClean="0"/>
              <a:t>prakse</a:t>
            </a:r>
            <a:r>
              <a:rPr lang="en-US" sz="1800" dirty="0" smtClean="0"/>
              <a:t> u </a:t>
            </a:r>
            <a:r>
              <a:rPr lang="en-US" sz="1800" dirty="0" err="1" smtClean="0"/>
              <a:t>dosadašnjem</a:t>
            </a:r>
            <a:r>
              <a:rPr lang="en-US" sz="1800" dirty="0" smtClean="0"/>
              <a:t> </a:t>
            </a:r>
            <a:r>
              <a:rPr lang="en-US" sz="1800" dirty="0" err="1" smtClean="0"/>
              <a:t>razvoju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platforme</a:t>
            </a:r>
            <a:r>
              <a:rPr lang="en-US" sz="1800" dirty="0" smtClean="0"/>
              <a:t> </a:t>
            </a:r>
            <a:r>
              <a:rPr lang="en-US" sz="1800" dirty="0" err="1" smtClean="0"/>
              <a:t>Centra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mlade</a:t>
            </a:r>
            <a:r>
              <a:rPr lang="en-US" sz="1800" dirty="0" smtClean="0"/>
              <a:t> u </a:t>
            </a:r>
            <a:r>
              <a:rPr lang="en-US" sz="1800" dirty="0" err="1" smtClean="0"/>
              <a:t>koncept</a:t>
            </a:r>
            <a:r>
              <a:rPr lang="en-US" sz="1800" dirty="0" smtClean="0"/>
              <a:t> NEB</a:t>
            </a:r>
          </a:p>
          <a:p>
            <a:r>
              <a:rPr lang="en-US" sz="1800" dirty="0" err="1" smtClean="0"/>
              <a:t>Održati</a:t>
            </a:r>
            <a:r>
              <a:rPr lang="en-US" sz="1800" dirty="0" smtClean="0"/>
              <a:t> </a:t>
            </a:r>
            <a:r>
              <a:rPr lang="en-US" sz="1800" dirty="0" err="1" smtClean="0"/>
              <a:t>postojeću</a:t>
            </a:r>
            <a:r>
              <a:rPr lang="en-US" sz="1800" dirty="0" smtClean="0"/>
              <a:t> </a:t>
            </a:r>
            <a:r>
              <a:rPr lang="en-US" sz="1800" dirty="0" err="1" smtClean="0"/>
              <a:t>suradničku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platformu</a:t>
            </a:r>
            <a:r>
              <a:rPr lang="en-US" sz="1800" dirty="0" smtClean="0"/>
              <a:t> </a:t>
            </a:r>
            <a:r>
              <a:rPr lang="en-US" sz="1800" dirty="0" err="1" smtClean="0"/>
              <a:t>udruga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djecu</a:t>
            </a:r>
            <a:r>
              <a:rPr lang="en-US" sz="1800" dirty="0" smtClean="0"/>
              <a:t> i </a:t>
            </a:r>
            <a:r>
              <a:rPr lang="en-US" sz="1800" dirty="0" err="1" smtClean="0"/>
              <a:t>mlade</a:t>
            </a:r>
            <a:r>
              <a:rPr lang="en-US" sz="1800" dirty="0" smtClean="0"/>
              <a:t> </a:t>
            </a:r>
            <a:r>
              <a:rPr lang="en-US" sz="1800" dirty="0" err="1" smtClean="0"/>
              <a:t>uz</a:t>
            </a:r>
            <a:r>
              <a:rPr lang="en-US" sz="1800" dirty="0" smtClean="0"/>
              <a:t> </a:t>
            </a:r>
            <a:r>
              <a:rPr lang="en-US" sz="1800" dirty="0" err="1" smtClean="0"/>
              <a:t>stalno</a:t>
            </a:r>
            <a:r>
              <a:rPr lang="en-US" sz="1800" dirty="0" smtClean="0"/>
              <a:t> </a:t>
            </a:r>
            <a:r>
              <a:rPr lang="en-US" sz="1800" dirty="0" err="1" smtClean="0"/>
              <a:t>obogaćivanje</a:t>
            </a:r>
            <a:r>
              <a:rPr lang="en-US" sz="1800" dirty="0" smtClean="0"/>
              <a:t> </a:t>
            </a:r>
            <a:r>
              <a:rPr lang="en-US" sz="1800" dirty="0" err="1" smtClean="0"/>
              <a:t>sadržaja</a:t>
            </a:r>
            <a:r>
              <a:rPr lang="en-US" sz="1800" dirty="0" smtClean="0"/>
              <a:t>,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i </a:t>
            </a:r>
            <a:r>
              <a:rPr lang="en-US" sz="1800" dirty="0" err="1" smtClean="0"/>
              <a:t>organizacija</a:t>
            </a:r>
            <a:r>
              <a:rPr lang="en-US" sz="1800" dirty="0" smtClean="0"/>
              <a:t> </a:t>
            </a:r>
            <a:r>
              <a:rPr lang="en-US" sz="1800" dirty="0" err="1" smtClean="0"/>
              <a:t>poput</a:t>
            </a:r>
            <a:r>
              <a:rPr lang="en-US" sz="1800" dirty="0" smtClean="0"/>
              <a:t> </a:t>
            </a:r>
            <a:r>
              <a:rPr lang="en-US" sz="1800" dirty="0" err="1" smtClean="0"/>
              <a:t>Obiteljskog</a:t>
            </a:r>
            <a:r>
              <a:rPr lang="en-US" sz="1800" dirty="0" smtClean="0"/>
              <a:t> </a:t>
            </a:r>
            <a:r>
              <a:rPr lang="en-US" sz="1800" dirty="0" err="1" smtClean="0"/>
              <a:t>centra</a:t>
            </a:r>
            <a:r>
              <a:rPr lang="en-US" sz="1800" dirty="0" smtClean="0"/>
              <a:t>, </a:t>
            </a:r>
            <a:r>
              <a:rPr lang="en-US" sz="1800" dirty="0" err="1" smtClean="0"/>
              <a:t>Društva</a:t>
            </a:r>
            <a:r>
              <a:rPr lang="en-US" sz="1800" dirty="0" smtClean="0"/>
              <a:t> </a:t>
            </a:r>
            <a:r>
              <a:rPr lang="en-US" sz="1800" dirty="0" err="1" smtClean="0"/>
              <a:t>Naša</a:t>
            </a:r>
            <a:r>
              <a:rPr lang="en-US" sz="1800" dirty="0" smtClean="0"/>
              <a:t> </a:t>
            </a:r>
            <a:r>
              <a:rPr lang="en-US" sz="1800" dirty="0" err="1" smtClean="0"/>
              <a:t>djeca</a:t>
            </a:r>
            <a:r>
              <a:rPr lang="en-US" sz="1800" dirty="0"/>
              <a:t> </a:t>
            </a:r>
            <a:r>
              <a:rPr lang="en-US" sz="1800" dirty="0" err="1" smtClean="0"/>
              <a:t>te</a:t>
            </a:r>
            <a:r>
              <a:rPr lang="en-US" sz="1800" dirty="0" smtClean="0"/>
              <a:t> </a:t>
            </a:r>
            <a:r>
              <a:rPr lang="en-US" sz="1800" dirty="0" err="1" smtClean="0"/>
              <a:t>udruga</a:t>
            </a:r>
            <a:r>
              <a:rPr lang="en-US" sz="1800" dirty="0" smtClean="0"/>
              <a:t> i </a:t>
            </a:r>
            <a:r>
              <a:rPr lang="en-US" sz="1800" dirty="0" err="1" smtClean="0"/>
              <a:t>organizacija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područja</a:t>
            </a:r>
            <a:r>
              <a:rPr lang="en-US" sz="1800" dirty="0" smtClean="0"/>
              <a:t>, </a:t>
            </a:r>
            <a:r>
              <a:rPr lang="en-US" sz="1800" dirty="0" err="1" smtClean="0"/>
              <a:t>kulture</a:t>
            </a:r>
            <a:r>
              <a:rPr lang="en-US" sz="1800" dirty="0" smtClean="0"/>
              <a:t>, </a:t>
            </a:r>
            <a:r>
              <a:rPr lang="en-US" sz="1800" dirty="0" err="1" smtClean="0"/>
              <a:t>obrazovanja</a:t>
            </a:r>
            <a:r>
              <a:rPr lang="en-US" sz="1800" dirty="0" smtClean="0"/>
              <a:t> i </a:t>
            </a:r>
            <a:r>
              <a:rPr lang="en-US" sz="1800" dirty="0" err="1" smtClean="0"/>
              <a:t>zaštite</a:t>
            </a:r>
            <a:r>
              <a:rPr lang="en-US" sz="1800" dirty="0" smtClean="0"/>
              <a:t> </a:t>
            </a:r>
            <a:r>
              <a:rPr lang="en-US" sz="1800" dirty="0" err="1" smtClean="0"/>
              <a:t>okoliša</a:t>
            </a:r>
            <a:endParaRPr lang="en-US" sz="1800" dirty="0" smtClean="0"/>
          </a:p>
          <a:p>
            <a:r>
              <a:rPr lang="en-US" sz="1800" dirty="0" err="1" smtClean="0"/>
              <a:t>Osigurati</a:t>
            </a:r>
            <a:r>
              <a:rPr lang="en-US" sz="1800" dirty="0" smtClean="0"/>
              <a:t> </a:t>
            </a:r>
            <a:r>
              <a:rPr lang="en-US" sz="1800" dirty="0" err="1" smtClean="0"/>
              <a:t>učinkovitu</a:t>
            </a:r>
            <a:r>
              <a:rPr lang="en-US" sz="1800" dirty="0" smtClean="0"/>
              <a:t> i </a:t>
            </a:r>
            <a:r>
              <a:rPr lang="en-US" sz="1800" dirty="0" err="1" smtClean="0"/>
              <a:t>kontinuiranu</a:t>
            </a:r>
            <a:r>
              <a:rPr lang="en-US" sz="1800" dirty="0" smtClean="0"/>
              <a:t> </a:t>
            </a:r>
            <a:r>
              <a:rPr lang="en-US" sz="1800" dirty="0" err="1" smtClean="0"/>
              <a:t>podršku</a:t>
            </a:r>
            <a:r>
              <a:rPr lang="en-US" sz="1800" dirty="0" smtClean="0"/>
              <a:t> </a:t>
            </a:r>
            <a:r>
              <a:rPr lang="en-US" sz="1800" dirty="0" err="1" smtClean="0"/>
              <a:t>Grada</a:t>
            </a:r>
            <a:r>
              <a:rPr lang="en-US" sz="1800" dirty="0" smtClean="0"/>
              <a:t> </a:t>
            </a:r>
            <a:r>
              <a:rPr lang="en-US" sz="1800" dirty="0" err="1" smtClean="0"/>
              <a:t>Dubrovnika</a:t>
            </a:r>
            <a:r>
              <a:rPr lang="en-US" sz="1800" dirty="0" smtClean="0"/>
              <a:t> </a:t>
            </a:r>
            <a:r>
              <a:rPr lang="en-US" sz="1800" dirty="0" err="1" smtClean="0"/>
              <a:t>postojećim</a:t>
            </a:r>
            <a:r>
              <a:rPr lang="en-US" sz="1800" dirty="0" smtClean="0"/>
              <a:t> i </a:t>
            </a:r>
            <a:r>
              <a:rPr lang="en-US" sz="1800" dirty="0" err="1" smtClean="0"/>
              <a:t>novim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programima</a:t>
            </a:r>
            <a:r>
              <a:rPr lang="en-US" sz="1800" dirty="0" smtClean="0"/>
              <a:t> i </a:t>
            </a:r>
            <a:r>
              <a:rPr lang="en-US" sz="1800" dirty="0" err="1" smtClean="0"/>
              <a:t>inicijativama</a:t>
            </a:r>
            <a:r>
              <a:rPr lang="en-US" sz="1800" dirty="0" smtClean="0"/>
              <a:t> </a:t>
            </a:r>
            <a:r>
              <a:rPr lang="en-US" sz="1800" dirty="0" err="1" smtClean="0"/>
              <a:t>kroz</a:t>
            </a:r>
            <a:r>
              <a:rPr lang="en-US" sz="1800" dirty="0" smtClean="0"/>
              <a:t> </a:t>
            </a:r>
            <a:r>
              <a:rPr lang="en-US" sz="1800" dirty="0" err="1" smtClean="0"/>
              <a:t>osiguranje</a:t>
            </a:r>
            <a:r>
              <a:rPr lang="en-US" sz="1800" dirty="0" smtClean="0"/>
              <a:t>, </a:t>
            </a:r>
            <a:r>
              <a:rPr lang="en-US" sz="1800" dirty="0" err="1" smtClean="0"/>
              <a:t>uređenje</a:t>
            </a:r>
            <a:r>
              <a:rPr lang="en-US" sz="1800" dirty="0" smtClean="0"/>
              <a:t> i </a:t>
            </a:r>
            <a:r>
              <a:rPr lang="en-US" sz="1800" dirty="0" err="1" smtClean="0"/>
              <a:t>održavanje</a:t>
            </a:r>
            <a:r>
              <a:rPr lang="en-US" sz="1800" dirty="0" smtClean="0"/>
              <a:t> </a:t>
            </a:r>
            <a:r>
              <a:rPr lang="en-US" sz="1800" dirty="0" err="1" smtClean="0"/>
              <a:t>prostora</a:t>
            </a:r>
            <a:r>
              <a:rPr lang="en-US" sz="1800" dirty="0" smtClean="0"/>
              <a:t> </a:t>
            </a:r>
            <a:r>
              <a:rPr lang="en-US" sz="1800" dirty="0" err="1" smtClean="0"/>
              <a:t>te</a:t>
            </a:r>
            <a:r>
              <a:rPr lang="en-US" sz="1800" dirty="0" smtClean="0"/>
              <a:t> </a:t>
            </a:r>
            <a:r>
              <a:rPr lang="en-US" sz="1800" dirty="0" err="1" smtClean="0"/>
              <a:t>financijsku</a:t>
            </a:r>
            <a:r>
              <a:rPr lang="en-US" sz="1800" dirty="0" smtClean="0"/>
              <a:t> </a:t>
            </a:r>
            <a:r>
              <a:rPr lang="en-US" sz="1800" dirty="0" err="1" smtClean="0"/>
              <a:t>podršku</a:t>
            </a:r>
            <a:r>
              <a:rPr lang="en-US" sz="1800" dirty="0" smtClean="0"/>
              <a:t>, </a:t>
            </a:r>
            <a:r>
              <a:rPr lang="en-US" sz="1800" dirty="0" err="1" smtClean="0"/>
              <a:t>prvenstveno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zapošljavanje</a:t>
            </a:r>
            <a:r>
              <a:rPr lang="en-US" sz="1800" dirty="0" smtClean="0"/>
              <a:t> </a:t>
            </a:r>
            <a:r>
              <a:rPr lang="en-US" sz="1800" dirty="0" err="1" smtClean="0"/>
              <a:t>kreativnih</a:t>
            </a:r>
            <a:r>
              <a:rPr lang="en-US" sz="1800" dirty="0" smtClean="0"/>
              <a:t> i </a:t>
            </a:r>
            <a:r>
              <a:rPr lang="en-US" sz="1800" dirty="0" err="1" smtClean="0"/>
              <a:t>inovativnih</a:t>
            </a:r>
            <a:r>
              <a:rPr lang="en-US" sz="1800" dirty="0" smtClean="0"/>
              <a:t> </a:t>
            </a:r>
            <a:r>
              <a:rPr lang="en-US" sz="1800" dirty="0" err="1" smtClean="0"/>
              <a:t>mladih</a:t>
            </a:r>
            <a:r>
              <a:rPr lang="en-US" sz="1800" dirty="0" smtClean="0"/>
              <a:t> </a:t>
            </a:r>
            <a:r>
              <a:rPr lang="en-US" sz="1800" dirty="0" err="1" smtClean="0"/>
              <a:t>ljudi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53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HVALA NA PAŽNJI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2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Početak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NEB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proljeće</a:t>
            </a:r>
            <a:r>
              <a:rPr lang="en-US" dirty="0" smtClean="0"/>
              <a:t> 2022. Grad Dubrovnik </a:t>
            </a:r>
            <a:r>
              <a:rPr lang="en-US" dirty="0" err="1" smtClean="0"/>
              <a:t>kupuje</a:t>
            </a:r>
            <a:r>
              <a:rPr lang="en-US" dirty="0" smtClean="0"/>
              <a:t> </a:t>
            </a:r>
            <a:r>
              <a:rPr lang="en-US" dirty="0" err="1" smtClean="0"/>
              <a:t>tvornicu</a:t>
            </a:r>
            <a:r>
              <a:rPr lang="en-US" dirty="0" smtClean="0"/>
              <a:t> TUP (</a:t>
            </a:r>
            <a:r>
              <a:rPr lang="en-US" dirty="0" err="1" smtClean="0"/>
              <a:t>Tvornica</a:t>
            </a:r>
            <a:r>
              <a:rPr lang="en-US" dirty="0" smtClean="0"/>
              <a:t> </a:t>
            </a:r>
            <a:r>
              <a:rPr lang="en-US" dirty="0" err="1" smtClean="0"/>
              <a:t>ugljenografitnih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U tom </a:t>
            </a:r>
            <a:r>
              <a:rPr lang="en-US" dirty="0" err="1" smtClean="0"/>
              <a:t>trenutku</a:t>
            </a:r>
            <a:r>
              <a:rPr lang="en-US" dirty="0" smtClean="0"/>
              <a:t> u TUP-u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provode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civilnog</a:t>
            </a:r>
            <a:r>
              <a:rPr lang="en-US" dirty="0" smtClean="0"/>
              <a:t> </a:t>
            </a:r>
            <a:r>
              <a:rPr lang="en-US" dirty="0" err="1" smtClean="0"/>
              <a:t>društva</a:t>
            </a:r>
            <a:r>
              <a:rPr lang="en-US" dirty="0" smtClean="0"/>
              <a:t> i </a:t>
            </a:r>
            <a:r>
              <a:rPr lang="en-US" dirty="0" err="1" smtClean="0"/>
              <a:t>tvrtke</a:t>
            </a:r>
            <a:r>
              <a:rPr lang="en-US" dirty="0" smtClean="0"/>
              <a:t> (</a:t>
            </a:r>
            <a:r>
              <a:rPr lang="en-US" dirty="0" err="1" smtClean="0"/>
              <a:t>Udruga</a:t>
            </a:r>
            <a:r>
              <a:rPr lang="en-US" dirty="0" smtClean="0"/>
              <a:t> </a:t>
            </a:r>
            <a:r>
              <a:rPr lang="en-US" dirty="0" err="1" smtClean="0"/>
              <a:t>Tvornica</a:t>
            </a:r>
            <a:r>
              <a:rPr lang="en-US" dirty="0" smtClean="0"/>
              <a:t> </a:t>
            </a:r>
            <a:r>
              <a:rPr lang="en-US" dirty="0" err="1" smtClean="0"/>
              <a:t>umjetnosti</a:t>
            </a:r>
            <a:r>
              <a:rPr lang="en-US" dirty="0" smtClean="0"/>
              <a:t> </a:t>
            </a:r>
            <a:r>
              <a:rPr lang="en-US" dirty="0" err="1" smtClean="0"/>
              <a:t>Podroom</a:t>
            </a:r>
            <a:r>
              <a:rPr lang="en-US" dirty="0" smtClean="0"/>
              <a:t>, </a:t>
            </a:r>
            <a:r>
              <a:rPr lang="en-US" dirty="0" err="1" smtClean="0"/>
              <a:t>Muzej</a:t>
            </a:r>
            <a:r>
              <a:rPr lang="en-US" dirty="0" smtClean="0"/>
              <a:t> </a:t>
            </a:r>
            <a:r>
              <a:rPr lang="en-US" dirty="0" err="1" smtClean="0"/>
              <a:t>crvene</a:t>
            </a:r>
            <a:r>
              <a:rPr lang="en-US" dirty="0" smtClean="0"/>
              <a:t> </a:t>
            </a:r>
            <a:r>
              <a:rPr lang="en-US" dirty="0" err="1" smtClean="0"/>
              <a:t>povijesti</a:t>
            </a:r>
            <a:r>
              <a:rPr lang="en-US" dirty="0" smtClean="0"/>
              <a:t>, </a:t>
            </a:r>
            <a:r>
              <a:rPr lang="en-US" dirty="0" err="1" smtClean="0"/>
              <a:t>Maritymo</a:t>
            </a:r>
            <a:r>
              <a:rPr lang="en-US" dirty="0" smtClean="0"/>
              <a:t> Recycling…) </a:t>
            </a:r>
          </a:p>
          <a:p>
            <a:r>
              <a:rPr lang="pl-PL" dirty="0"/>
              <a:t>Prijava </a:t>
            </a:r>
            <a:r>
              <a:rPr lang="en-US" dirty="0" err="1" smtClean="0"/>
              <a:t>na</a:t>
            </a:r>
            <a:r>
              <a:rPr lang="pl-PL" dirty="0" smtClean="0"/>
              <a:t> </a:t>
            </a:r>
            <a:r>
              <a:rPr lang="pl-PL" dirty="0"/>
              <a:t>poziv za NEB podršku lokalnim</a:t>
            </a:r>
          </a:p>
          <a:p>
            <a:pPr marL="68580" indent="0">
              <a:buNone/>
            </a:pPr>
            <a:r>
              <a:rPr lang="pl-PL" dirty="0"/>
              <a:t>inicijativama, </a:t>
            </a:r>
            <a:r>
              <a:rPr lang="pl-PL" dirty="0" smtClean="0"/>
              <a:t>kraj</a:t>
            </a:r>
            <a:r>
              <a:rPr lang="en-US" dirty="0" err="1" smtClean="0"/>
              <a:t>em</a:t>
            </a:r>
            <a:r>
              <a:rPr lang="pl-PL" dirty="0" smtClean="0"/>
              <a:t> </a:t>
            </a:r>
            <a:r>
              <a:rPr lang="pl-PL" dirty="0"/>
              <a:t>svibnja </a:t>
            </a:r>
            <a:r>
              <a:rPr lang="pl-PL" dirty="0" smtClean="0"/>
              <a:t>2022</a:t>
            </a:r>
            <a:r>
              <a:rPr lang="en-US" dirty="0" smtClean="0"/>
              <a:t>. </a:t>
            </a:r>
            <a:r>
              <a:rPr lang="en-US" dirty="0" err="1" smtClean="0"/>
              <a:t>te</a:t>
            </a:r>
            <a:r>
              <a:rPr lang="en-US" dirty="0" smtClean="0"/>
              <a:t> je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započeo</a:t>
            </a:r>
            <a:r>
              <a:rPr lang="en-US" dirty="0" smtClean="0"/>
              <a:t> u </a:t>
            </a:r>
            <a:r>
              <a:rPr lang="en-US" dirty="0" err="1" smtClean="0"/>
              <a:t>listopadu</a:t>
            </a:r>
            <a:r>
              <a:rPr lang="en-US" dirty="0" smtClean="0"/>
              <a:t> 2022. </a:t>
            </a:r>
            <a:r>
              <a:rPr lang="en-US" dirty="0" err="1" smtClean="0"/>
              <a:t>godine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777037" cy="44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357" y="91552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sz="2700" b="1" dirty="0" smtClean="0"/>
              <a:t>CILJ: Transformirati</a:t>
            </a:r>
            <a:r>
              <a:rPr lang="en-US" sz="2700" b="1" dirty="0" smtClean="0"/>
              <a:t> </a:t>
            </a:r>
            <a:r>
              <a:rPr lang="hr-HR" sz="2700" b="1" dirty="0" smtClean="0"/>
              <a:t>postojeći</a:t>
            </a:r>
            <a:r>
              <a:rPr lang="en-US" sz="2700" b="1" dirty="0" smtClean="0"/>
              <a:t> </a:t>
            </a:r>
            <a:r>
              <a:rPr lang="hr-HR" sz="2700" b="1" dirty="0" smtClean="0"/>
              <a:t>tvornički</a:t>
            </a:r>
            <a:r>
              <a:rPr lang="en-US" sz="2700" b="1" dirty="0" smtClean="0"/>
              <a:t> </a:t>
            </a:r>
            <a:r>
              <a:rPr lang="hr-HR" sz="2700" b="1" dirty="0" smtClean="0"/>
              <a:t>kompleks</a:t>
            </a:r>
            <a:r>
              <a:rPr lang="en-US" sz="2700" b="1" dirty="0" smtClean="0"/>
              <a:t> </a:t>
            </a:r>
            <a:r>
              <a:rPr lang="hr-HR" sz="2700" b="1" dirty="0" smtClean="0"/>
              <a:t>TUP-a </a:t>
            </a:r>
            <a:r>
              <a:rPr lang="hr-HR" sz="2700" b="1" dirty="0"/>
              <a:t>u novi, inovativni, </a:t>
            </a:r>
            <a:r>
              <a:rPr lang="hr-HR" sz="2700" b="1" dirty="0" smtClean="0"/>
              <a:t>održivi</a:t>
            </a:r>
            <a:r>
              <a:rPr lang="en-US" sz="2700" b="1" dirty="0" smtClean="0"/>
              <a:t> </a:t>
            </a:r>
            <a:r>
              <a:rPr lang="hr-HR" sz="2700" b="1" dirty="0" smtClean="0"/>
              <a:t>‘životni</a:t>
            </a:r>
            <a:r>
              <a:rPr lang="hr-HR" sz="2700" b="1" dirty="0"/>
              <a:t>’ kontrapunktu </a:t>
            </a:r>
            <a:r>
              <a:rPr lang="hr-HR" sz="2700" b="1" dirty="0" smtClean="0"/>
              <a:t>luci</a:t>
            </a:r>
            <a:r>
              <a:rPr lang="en-US" sz="2700" b="1" dirty="0" smtClean="0"/>
              <a:t> </a:t>
            </a:r>
            <a:r>
              <a:rPr lang="hr-HR" sz="2700" b="1" dirty="0" smtClean="0"/>
              <a:t>Gruž</a:t>
            </a:r>
            <a:r>
              <a:rPr lang="hr-HR" b="1" dirty="0"/>
              <a:t>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sz="1000" dirty="0">
              <a:solidFill>
                <a:srgbClr val="000000"/>
              </a:solidFill>
              <a:latin typeface="Trebuchet MS"/>
            </a:endParaRPr>
          </a:p>
          <a:p>
            <a:r>
              <a:rPr lang="hr-HR" b="1" dirty="0" smtClean="0">
                <a:solidFill>
                  <a:srgbClr val="90C225"/>
                </a:solidFill>
                <a:latin typeface="Trebuchet MS"/>
              </a:rPr>
              <a:t>Glavni</a:t>
            </a:r>
            <a:r>
              <a:rPr lang="en-US" b="1" dirty="0" smtClean="0">
                <a:solidFill>
                  <a:srgbClr val="90C225"/>
                </a:solidFill>
                <a:latin typeface="Trebuchet MS"/>
              </a:rPr>
              <a:t> </a:t>
            </a:r>
            <a:r>
              <a:rPr lang="hr-HR" b="1" dirty="0" smtClean="0">
                <a:solidFill>
                  <a:srgbClr val="90C225"/>
                </a:solidFill>
                <a:latin typeface="Trebuchet MS"/>
              </a:rPr>
              <a:t>cilj</a:t>
            </a:r>
            <a:r>
              <a:rPr lang="en-US" b="1" dirty="0" smtClean="0">
                <a:solidFill>
                  <a:srgbClr val="90C225"/>
                </a:solidFill>
                <a:latin typeface="Trebuchet MS"/>
              </a:rPr>
              <a:t>: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Promicanje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i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podupiranje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lokalnih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kreativnih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ideja, poticanje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suživota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lokalne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kreativne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zajednice</a:t>
            </a:r>
            <a:r>
              <a:rPr lang="hr-HR" dirty="0">
                <a:solidFill>
                  <a:srgbClr val="476012"/>
                </a:solidFill>
                <a:latin typeface="Calibri"/>
              </a:rPr>
              <a:t>,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stanovnika </a:t>
            </a:r>
            <a:r>
              <a:rPr lang="en-US" dirty="0">
                <a:solidFill>
                  <a:srgbClr val="476012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turista te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implementacija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samoodrživog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koncepta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koristeći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err="1" smtClean="0">
                <a:solidFill>
                  <a:srgbClr val="476012"/>
                </a:solidFill>
                <a:latin typeface="Calibri"/>
              </a:rPr>
              <a:t>transdisciplinarni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pristup</a:t>
            </a:r>
            <a:endParaRPr lang="en-US" dirty="0" smtClean="0">
              <a:solidFill>
                <a:srgbClr val="476012"/>
              </a:solidFill>
              <a:latin typeface="Calibri"/>
            </a:endParaRPr>
          </a:p>
          <a:p>
            <a:endParaRPr lang="hr-HR" sz="1400" dirty="0">
              <a:solidFill>
                <a:srgbClr val="000000"/>
              </a:solidFill>
              <a:latin typeface="Trebuchet MS"/>
            </a:endParaRPr>
          </a:p>
          <a:p>
            <a:r>
              <a:rPr lang="hr-HR" sz="2600" b="1" dirty="0" smtClean="0">
                <a:solidFill>
                  <a:srgbClr val="90C225"/>
                </a:solidFill>
                <a:latin typeface="Trebuchet MS"/>
              </a:rPr>
              <a:t>Vizija</a:t>
            </a:r>
            <a:r>
              <a:rPr lang="en-US" sz="2600" b="1" dirty="0" smtClean="0">
                <a:solidFill>
                  <a:srgbClr val="90C225"/>
                </a:solidFill>
                <a:latin typeface="Trebuchet MS"/>
              </a:rPr>
              <a:t>: </a:t>
            </a:r>
            <a:endParaRPr lang="hr-HR" sz="2600" dirty="0">
              <a:solidFill>
                <a:srgbClr val="90C225"/>
              </a:solidFill>
              <a:latin typeface="Trebuchet MS"/>
            </a:endParaRPr>
          </a:p>
          <a:p>
            <a:r>
              <a:rPr lang="vi-VN" dirty="0">
                <a:solidFill>
                  <a:srgbClr val="476012"/>
                </a:solidFill>
                <a:latin typeface="Calibri"/>
              </a:rPr>
              <a:t>TUP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Kreativni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hub služit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će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kao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središte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kulturnih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i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kreativn</a:t>
            </a:r>
            <a:r>
              <a:rPr lang="en-US" dirty="0" err="1" smtClean="0">
                <a:solidFill>
                  <a:srgbClr val="476012"/>
                </a:solidFill>
                <a:latin typeface="Calibri"/>
              </a:rPr>
              <a:t>ih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aktivnosti</a:t>
            </a:r>
            <a:r>
              <a:rPr lang="vi-VN" dirty="0">
                <a:solidFill>
                  <a:srgbClr val="476012"/>
                </a:solidFill>
                <a:latin typeface="Calibri"/>
              </a:rPr>
              <a:t>,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osigurat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će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prostore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za </a:t>
            </a:r>
            <a:r>
              <a:rPr lang="vi-VN" dirty="0">
                <a:solidFill>
                  <a:srgbClr val="476012"/>
                </a:solidFill>
                <a:latin typeface="Calibri"/>
              </a:rPr>
              <a:t>radionice,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događanja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vi-VN" dirty="0" smtClean="0">
                <a:solidFill>
                  <a:srgbClr val="476012"/>
                </a:solidFill>
                <a:latin typeface="Calibri"/>
              </a:rPr>
              <a:t>coworking</a:t>
            </a:r>
            <a:endParaRPr lang="vi-VN" dirty="0">
              <a:solidFill>
                <a:srgbClr val="476012"/>
              </a:solidFill>
              <a:latin typeface="Calibri"/>
            </a:endParaRPr>
          </a:p>
          <a:p>
            <a:r>
              <a:rPr lang="hr-HR" dirty="0" smtClean="0">
                <a:solidFill>
                  <a:srgbClr val="476012"/>
                </a:solidFill>
                <a:latin typeface="Calibri"/>
              </a:rPr>
              <a:t>Prikazat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će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održive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tehnologije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en-US" dirty="0">
                <a:solidFill>
                  <a:srgbClr val="476012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prakse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za podršku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cjelokupnoj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viziji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samoodrživog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en-US" dirty="0">
                <a:solidFill>
                  <a:srgbClr val="476012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ekološki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osviještenog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centra</a:t>
            </a:r>
            <a:endParaRPr lang="hr-HR" dirty="0">
              <a:solidFill>
                <a:srgbClr val="476012"/>
              </a:solidFill>
              <a:latin typeface="Calibri"/>
            </a:endParaRPr>
          </a:p>
          <a:p>
            <a:r>
              <a:rPr lang="hr-HR" dirty="0" smtClean="0">
                <a:solidFill>
                  <a:srgbClr val="476012"/>
                </a:solidFill>
                <a:latin typeface="Calibri"/>
              </a:rPr>
              <a:t>Koncept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uključuje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funkcionalni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izgled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koji podržava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snažnu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i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kohezivnu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zajednicu, potiče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suradnju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i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promiče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lokalni</a:t>
            </a:r>
            <a:r>
              <a:rPr lang="en-US" dirty="0" smtClean="0">
                <a:solidFill>
                  <a:srgbClr val="476012"/>
                </a:solidFill>
                <a:latin typeface="Calibri"/>
              </a:rPr>
              <a:t> </a:t>
            </a:r>
            <a:r>
              <a:rPr lang="hr-HR" dirty="0" smtClean="0">
                <a:solidFill>
                  <a:srgbClr val="476012"/>
                </a:solidFill>
                <a:latin typeface="Calibri"/>
              </a:rPr>
              <a:t>razvoj</a:t>
            </a:r>
            <a:endParaRPr lang="hr-HR" dirty="0">
              <a:solidFill>
                <a:srgbClr val="476012"/>
              </a:solidFill>
              <a:latin typeface="Calibri"/>
            </a:endParaRPr>
          </a:p>
          <a:p>
            <a:endParaRPr lang="hr-HR" dirty="0">
              <a:solidFill>
                <a:srgbClr val="476012"/>
              </a:solidFill>
              <a:latin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60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6015"/>
            <a:ext cx="5256584" cy="558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6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8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323850"/>
            <a:ext cx="10658476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Izvedbeni</a:t>
            </a:r>
            <a:r>
              <a:rPr lang="en-US" dirty="0" smtClean="0"/>
              <a:t> program HUB-a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006921" y="2341501"/>
            <a:ext cx="6768752" cy="353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NOVI EUROPSKI BAUHAUS - TUP</a:t>
            </a:r>
            <a:endParaRPr lang="hr-H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>
            <a:off x="1475656" y="2780928"/>
            <a:ext cx="1296144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CENTAR ZA DJECU MLADE I OBITELJ DUBROVNIK</a:t>
            </a:r>
            <a:endParaRPr lang="hr-HR" sz="1000" dirty="0"/>
          </a:p>
        </p:txBody>
      </p:sp>
      <p:sp>
        <p:nvSpPr>
          <p:cNvPr id="7" name="Elipsa 6"/>
          <p:cNvSpPr/>
          <p:nvPr/>
        </p:nvSpPr>
        <p:spPr>
          <a:xfrm>
            <a:off x="5940152" y="2700068"/>
            <a:ext cx="1582082" cy="13770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DUBROVAČKE KNJIŽNICE</a:t>
            </a:r>
            <a:endParaRPr lang="hr-HR" sz="1000" dirty="0"/>
          </a:p>
        </p:txBody>
      </p:sp>
      <p:sp>
        <p:nvSpPr>
          <p:cNvPr id="8" name="Elipsa 7"/>
          <p:cNvSpPr/>
          <p:nvPr/>
        </p:nvSpPr>
        <p:spPr>
          <a:xfrm>
            <a:off x="1500996" y="4356340"/>
            <a:ext cx="1270804" cy="13049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MUZEJ CRVENE POVIJESTI</a:t>
            </a:r>
            <a:endParaRPr lang="hr-HR" sz="1000" dirty="0"/>
          </a:p>
        </p:txBody>
      </p:sp>
      <p:sp>
        <p:nvSpPr>
          <p:cNvPr id="9" name="Elipsa 8"/>
          <p:cNvSpPr/>
          <p:nvPr/>
        </p:nvSpPr>
        <p:spPr>
          <a:xfrm>
            <a:off x="6012159" y="4313208"/>
            <a:ext cx="1535953" cy="14910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OBITELJSKI CENTAR</a:t>
            </a:r>
            <a:endParaRPr lang="hr-HR" sz="1000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3131840" y="3284984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2915816" y="3388570"/>
            <a:ext cx="216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CENTAR ZA DJECU, MLADE I OBITELJ DUBROVNIK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ZNANOST </a:t>
            </a:r>
          </a:p>
          <a:p>
            <a:r>
              <a:rPr lang="en-US" dirty="0" smtClean="0"/>
              <a:t>TEHNOLOGIJA</a:t>
            </a:r>
          </a:p>
          <a:p>
            <a:r>
              <a:rPr lang="en-US" dirty="0" smtClean="0"/>
              <a:t>UMJETNOST</a:t>
            </a:r>
          </a:p>
          <a:p>
            <a:r>
              <a:rPr lang="en-US" dirty="0" smtClean="0"/>
              <a:t>ZDRAVSTVO</a:t>
            </a:r>
          </a:p>
          <a:p>
            <a:r>
              <a:rPr lang="en-US" dirty="0" smtClean="0"/>
              <a:t>SOCIJALNA SKRB</a:t>
            </a:r>
          </a:p>
          <a:p>
            <a:r>
              <a:rPr lang="en-US" dirty="0" smtClean="0"/>
              <a:t>LJUDSKA PRAVA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66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420</TotalTime>
  <Words>399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New European Bauhaus (NEB) kao zamašnjak održivog gospodarskog i društvenog razvoja Dubrovnika</vt:lpstr>
      <vt:lpstr>Početak razvoja NEB</vt:lpstr>
      <vt:lpstr>PowerPoint Presentation</vt:lpstr>
      <vt:lpstr> CILJ: Transformirati postojeći tvornički kompleks TUP-a u novi, inovativni, održivi ‘životni’ kontrapunktu luci Gruž.</vt:lpstr>
      <vt:lpstr>PowerPoint Presentation</vt:lpstr>
      <vt:lpstr>PowerPoint Presentation</vt:lpstr>
      <vt:lpstr>PowerPoint Presentation</vt:lpstr>
      <vt:lpstr>Izvedbeni program HUB-a </vt:lpstr>
      <vt:lpstr>CENTAR ZA DJECU, MLADE I OBITELJ DUBROVNIK</vt:lpstr>
      <vt:lpstr>SURADNICI</vt:lpstr>
      <vt:lpstr>TEMELJI</vt:lpstr>
      <vt:lpstr>VIZIJA BUDUĆEG RAZVOJA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Marko Grgurević</dc:creator>
  <cp:lastModifiedBy>Miho Katičić</cp:lastModifiedBy>
  <cp:revision>23</cp:revision>
  <dcterms:created xsi:type="dcterms:W3CDTF">2023-10-03T07:57:47Z</dcterms:created>
  <dcterms:modified xsi:type="dcterms:W3CDTF">2023-10-04T11:46:51Z</dcterms:modified>
</cp:coreProperties>
</file>