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7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  <p:sldId id="272" r:id="rId19"/>
    <p:sldId id="274" r:id="rId20"/>
    <p:sldId id="273" r:id="rId21"/>
    <p:sldId id="275" r:id="rId22"/>
    <p:sldId id="276" r:id="rId23"/>
    <p:sldId id="278" r:id="rId24"/>
    <p:sldId id="279" r:id="rId25"/>
    <p:sldId id="281" r:id="rId26"/>
    <p:sldId id="280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08B19-7223-412B-87F6-9A1CBC04789A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DF1C6-D97D-4FF9-AB79-6BFBB9E6D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701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E641C0-9929-72E8-ECFB-373EE2B0D9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F8BF3BE-3F44-BAD3-382D-BFDF63879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3432B2F-76AD-FCA0-443B-7EF777A83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EFBD2-B478-4E61-A659-4F114A837F9B}" type="datetime1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17C363-B4C3-3E23-3F89-F74D29F58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0ED13D-E5ED-160A-F9AE-6E3D09B72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C1AB-C87A-4962-8C35-79E27F190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741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E7FC61-EF45-A5C8-0632-FC2ED110A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049BDCF-27BF-D4B1-6DEF-4ABD744DD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0806D1A-60EA-E84B-C0B5-02884B11F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D612-3FE8-46CE-A240-0287BA9991E5}" type="datetime1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F74DE4-4994-F3D6-53CD-56A8EABB1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B7CB21-B776-18CE-9753-9787C442B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C1AB-C87A-4962-8C35-79E27F190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07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00A94D3-B003-FE2C-4E0F-1AA49318BB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2F4BB4A-DC4C-A16A-E49F-D3AB7E906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5900F1-BAA7-7F82-CA26-213D08D42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DEA4B-D2F7-4C59-9DE9-26BC2058C337}" type="datetime1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D8634F-FA3C-9D8D-4508-4AB19AC7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45A37F-D7A7-364A-7113-A0421C03A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C1AB-C87A-4962-8C35-79E27F190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4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5B61D2-29AC-9647-8190-870BD10D4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0DA1853-347C-B0FD-8720-A87C749F4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4BA551-C02A-550F-34A3-119381FEA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F695-2CCF-4861-BD92-32B7AB29ED5C}" type="datetime1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BE46F65-0F75-1D40-8EF3-62E0879FA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048482-57C0-EDCA-3D38-168809863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C1AB-C87A-4962-8C35-79E27F190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1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17515A-6689-4CF4-6ACA-27BE69E08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9FB4B57-06DD-68C5-1574-4A46E0409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AFB8EC-03F1-6983-18F5-7B710483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14069-5E1C-4AF3-BCFF-EFFEEFC1DFDA}" type="datetime1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7710694-E2EB-84B5-ECCB-FBC0D0D45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739B98-6247-AD5E-1514-3CF30B261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C1AB-C87A-4962-8C35-79E27F190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56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6E0CEF-6AE4-9D6E-BC58-1415E2BDD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29A633-2C5B-EE0E-D1E4-EE6278BDDF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0571D91-60D6-0EF2-C88C-B94781E18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65445F1-633B-A84F-DDB4-08E980BE4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1BB3-CE07-4845-9162-010F4682514D}" type="datetime1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E966A77-C565-8CA9-A323-DBC26DFA3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C11C8D9-AD70-EC29-7AF5-A5D7B65E6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C1AB-C87A-4962-8C35-79E27F190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21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BBABE9-DE91-7FBA-C9E3-33A9EED6A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E0A68E8-C874-04F9-6E3F-A159E61784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C1FA8C8-7C6B-9FD2-90C6-F751C2260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A9F455C-2F97-4AA9-11D3-AF78A6198A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B3A3DE5-BF63-3833-C7FD-DC77CB251B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CB0D98A-CC36-B222-5688-5732B1BCD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64B55-FC69-4597-AC2F-63BEC26A6B19}" type="datetime1">
              <a:rPr lang="en-GB" smtClean="0"/>
              <a:t>26/09/2023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15BB409-A4B6-81DA-AD29-772362203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ADBBE7A-9DE6-2E43-B405-6C6F83066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C1AB-C87A-4962-8C35-79E27F190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52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792FB2-00F8-E72B-2FA6-E28C07490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0454191-EE89-11AB-55BC-1812AC16F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2C67-CE5D-4DD6-9D9A-53D651E1B5C9}" type="datetime1">
              <a:rPr lang="en-GB" smtClean="0"/>
              <a:t>26/09/2023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05E6408-3616-DD69-F263-2829B8190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4D545EF-318B-7557-CA52-2FC8F3106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C1AB-C87A-4962-8C35-79E27F190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1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E3AD19D-FA3D-482F-9C0E-ACFC25A08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E4FFD-50D2-4748-9E7A-EAEF59910768}" type="datetime1">
              <a:rPr lang="en-GB" smtClean="0"/>
              <a:t>26/09/2023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33CA327-FDC7-86FF-0DE8-456774A2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FFF7886-E9BD-EDBB-C417-2F65DA8B9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C1AB-C87A-4962-8C35-79E27F190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4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820F81-8C1D-B741-9127-399406F0D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D37713-664B-0399-3AEC-C1F9AE697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C007ED6-F56A-5002-2490-641A0FF93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61700E2-01CE-2D8F-371F-FD6BFAFFA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39808-D4A0-4A53-A176-D13E11E2024C}" type="datetime1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A3D337A-4EA2-D1C6-C4A3-17FF822D2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E951E9C-3AED-2FD3-B925-9C0C4C3F5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C1AB-C87A-4962-8C35-79E27F190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30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188AE6-2DF4-C7FD-224A-377E0B716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BEAC5F2-5336-CC60-66A2-AE1BA05E6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357EBA2-BACC-4785-8FE6-9C37B83ED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6DDEF17-D678-7614-A470-F710FFD46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68DB-A2C6-4CDD-8431-97FD90DBB63C}" type="datetime1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304741D-A8AD-9A7E-F240-6AF50359B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7F1A965-D432-A923-55C9-6A7A0E030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4C1AB-C87A-4962-8C35-79E27F190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079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313F41B-8D22-EC41-8307-0E8BE393C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BD1736C-73DD-54D5-B4F7-581E879A5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1E37FE-AAC1-69D0-5AE7-6613BC7355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73861-EA9F-4131-92C0-8634DBF075E3}" type="datetime1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FD2DDC-4729-0C44-CF9A-F6F5A3BB75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Participativno budžetiranje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F5505E-AB13-AAF9-5639-FD5A88FD29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4C1AB-C87A-4962-8C35-79E27F190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986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3A33A1F-A466-AF04-E688-E5BC6C089A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9548" y="941617"/>
            <a:ext cx="1572904" cy="14814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8862F07-DE44-B18C-6EC5-FE1941837E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367" y="5565058"/>
            <a:ext cx="2320413" cy="6333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7BABC69-2799-1B5A-992D-8ADCDF5BE86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0694" y="5296871"/>
            <a:ext cx="767548" cy="85540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11">
            <a:extLst>
              <a:ext uri="{FF2B5EF4-FFF2-40B4-BE49-F238E27FC236}">
                <a16:creationId xmlns:a16="http://schemas.microsoft.com/office/drawing/2014/main" xmlns="" id="{CD09F8D1-041A-16A8-1605-CA9266349FD6}"/>
              </a:ext>
            </a:extLst>
          </p:cNvPr>
          <p:cNvSpPr txBox="1"/>
          <p:nvPr/>
        </p:nvSpPr>
        <p:spPr>
          <a:xfrm>
            <a:off x="800658" y="1937864"/>
            <a:ext cx="10590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48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hr-HR" sz="48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Participativno budžetiranje </a:t>
            </a:r>
            <a:endParaRPr lang="en-GB" sz="4800" b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hr-HR" sz="48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GB" sz="4000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izglasani</a:t>
            </a:r>
            <a:r>
              <a:rPr lang="en-GB" sz="40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4000" dirty="0" err="1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projekti</a:t>
            </a:r>
            <a:r>
              <a:rPr lang="hr-HR" sz="4800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hr-HR" sz="3600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B0797BB1-5551-D6E9-6E59-E262C7617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</p:spTree>
    <p:extLst>
      <p:ext uri="{BB962C8B-B14F-4D97-AF65-F5344CB8AC3E}">
        <p14:creationId xmlns:p14="http://schemas.microsoft.com/office/powerpoint/2010/main" val="1497519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88A55E-0DA4-2419-9B7E-F27500A19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GK </a:t>
            </a:r>
            <a:r>
              <a:rPr lang="en-GB" dirty="0" err="1"/>
              <a:t>Ploče</a:t>
            </a:r>
            <a:r>
              <a:rPr lang="en-GB" dirty="0"/>
              <a:t> </a:t>
            </a:r>
            <a:r>
              <a:rPr lang="en-GB" dirty="0" err="1"/>
              <a:t>iza</a:t>
            </a:r>
            <a:r>
              <a:rPr lang="en-GB" dirty="0"/>
              <a:t> </a:t>
            </a:r>
            <a:r>
              <a:rPr lang="en-GB" dirty="0" err="1"/>
              <a:t>Grada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91B868-E3B6-69B0-B4E3-9028A333E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0263 -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Dječje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Ploče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dokumentacija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izrada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dokumentacije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izgradnju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dječjeg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Ulici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Bruna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Bušića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uključivalo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geodetski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snimak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izradu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troškovnika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izgradnje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uključivao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opremanje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spravama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poput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penjalica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tobogana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ljuljački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vrtuljaka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sl.,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postavljanje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zaštitne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ograde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klupa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rasvjete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57.14%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5E1AB6C-3BE9-EB64-064A-FF50FAE38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6CCAD0E-BDB3-6C8C-2862-D1D8D496F6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99905F1-AF8E-354F-76D7-E7185EDDAB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15FDD0F-1645-216E-4D17-82FAFBBD13C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685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651FA0-D706-4540-4955-C9571ECF6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Bosanka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02E14D-D3E5-1B18-E21F-60DE793EC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0012 -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pješačkog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puta „Put od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Bosanke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od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magistrale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pješačkog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puta Put od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Bosanke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Bosanka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Jadranske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magistrale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pothodnika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magistrali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zbog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dotrajalosti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oštećenja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Pješački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put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skalini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najviše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oštećeni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Bosanka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predviđa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njihovo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poravnavanje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fugiranje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povećala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razina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sigurnosti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lokalnog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stanovništva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turista koji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često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koriste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šetnicu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63.33%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718E394-6207-EA1C-48CA-D408CDD5B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322B405-C07C-86B5-540A-69B3446CBD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84C8935-7C3D-AB2F-A0AA-D3762A4FF5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356466D-C482-97CF-2E21-B31610DA621F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2767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025431-3F18-45E1-EE83-8453F4D13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Brsečine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AC7A26-0C8D-6188-CC63-129C1C19B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0224 -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Javna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rasvjeta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dionici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magistrala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plaža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dionice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magistrale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Brsečine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Kriva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ulica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Put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Progon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uključivalo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košenje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ulice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nalijevanje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betonskih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stopa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postavljanje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rasvjetnih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stupova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montažu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solarnih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rasvjetnih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stupova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uzduž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dionice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iznosa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odobrenih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financijskih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sredstava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69.23%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091566E-8F0D-71DA-A5F4-C9FBF653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FB71436-7B3F-DCAF-16A7-3B394F5C1A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9C8F635-6E49-BC4B-84CB-CD9EB8C35B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17749C6-538F-46DF-BE69-342B19719B4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0435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553C59-FEBE-4804-FEAC-E20D490EC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Dubravica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C04E6D-1567-F848-D605-02D837E57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0228 -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Izrada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podzida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lokalnoj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cesti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Dubrovnika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izrada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podzida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cesti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kroz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Dubravica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uključivalo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potrebne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građevinske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radove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dionici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otprilike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100 m2,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betoniranje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zida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željeznom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armaturom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vraćanje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postojećeg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kamena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podzid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75.00%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09B6CDB-4886-9182-0267-9085300BD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0819E94-57A3-5AF2-6B23-F49F45D21C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3464300-9C9A-490E-3CC2-EA297084C1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2BFBB57-D1EE-266F-05F0-597465FA89E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6374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B32547-45A1-4409-B25D-BA07ACB93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Gromača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DF76AE-2FD3-5759-34DD-E3DEE1518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0101 -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puta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k.č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1235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Gromača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izravnavanje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tamponiranje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postojećeg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makadamskog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puta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Gromača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povezivanje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navedenog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puta s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ostalim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ulicama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kroz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cilju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povezanosti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veće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sigurnosti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stanovništva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100.00%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97C727E-4BC0-51A6-C0F7-5882E2902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E4D215E-CB66-0C11-1359-83F622B80C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C2AE859-6314-6C28-A4EB-C8116F62E8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E3019A0-E10D-7DFE-B65C-B2F1EE4B424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8376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175CCA-98AC-FA8C-3E87-BA337787B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Kliševo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F7EE4F-CB30-3D59-74FB-9F32FA703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0192 -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Vodosprema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Kalac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Goveđarica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potpuna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adaptacija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vodospreme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Kalac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nalazi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Kliševo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pripadajućom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infrastrukturom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tj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same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gustijerne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pristupa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okoliša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vodospreme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2400" b="0" i="0" dirty="0">
                <a:solidFill>
                  <a:srgbClr val="0A0A0A"/>
                </a:solidFill>
                <a:effectLst/>
                <a:latin typeface="Raleway" pitchFamily="2" charset="0"/>
              </a:rPr>
              <a:t>66.67%</a:t>
            </a:r>
            <a:endParaRPr lang="en-GB" sz="2400" dirty="0">
              <a:solidFill>
                <a:srgbClr val="0A0A0A"/>
              </a:solidFill>
              <a:effectLst/>
              <a:latin typeface="Raleway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A0A0A"/>
              </a:solidFill>
              <a:latin typeface="Raleway" pitchFamily="2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A0A0A"/>
              </a:solidFill>
              <a:latin typeface="Raleway" pitchFamily="2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A0A0A"/>
              </a:solidFill>
              <a:latin typeface="Raleway" pitchFamily="2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A0A0A"/>
              </a:solidFill>
              <a:latin typeface="Raleway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A0A0A"/>
              </a:solidFill>
              <a:latin typeface="Raleway" pitchFamily="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>
              <a:solidFill>
                <a:srgbClr val="0A0A0A"/>
              </a:solidFill>
              <a:latin typeface="Raleway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3D4F594-DB41-0FE2-2421-9C723C5CE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9DC1E53-300D-66E6-2395-38C566D175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7BF005C-D95A-FB8F-8B62-06C3D78C4C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8D8F505-C8FC-B592-E1A8-C71791EF4C4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7050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7D048A-67D7-9599-235A-ADE1D93CC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Koločep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62A715-7E13-FD8B-6583-8E8011752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0204 -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Betoniranje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vodovodne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trase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betoniranje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armiranim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betonom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vodovodne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trase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trenutno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makadam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od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Vatrogasnog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Koločepu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prema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budućem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planiranom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heliodromu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(do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iznosa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predviđenog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financijskim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sredstvima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moguće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izvoditi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faza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50.00%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531FB1A-0ECB-A028-819B-148D22603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AFB481D-37E9-1FF4-E4AE-F09C7913E2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3A75B9E-C486-43C2-7A5C-845F89498E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4615210-331D-AEF1-A8B6-CBD17A87DC0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6041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DBA0E2-FA0A-4C2F-3ADD-CD87B1944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Ljubač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562D2A-35AB-801D-BF7D-4FD10E546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0015 -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Sportsko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igralište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izgradnja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manjeg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dječjeg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Ljubač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katastarskoj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čestici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63 KO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Ljubač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potrebe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građana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djece</a:t>
            </a:r>
            <a:r>
              <a:rPr lang="en-GB" sz="2000" dirty="0" smtClean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svrhu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unapređenja</a:t>
            </a:r>
            <a:r>
              <a:rPr lang="en-GB" sz="2000" dirty="0" smtClean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54.55%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C7976DF-53EA-9752-E701-770FF8948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442A431-E1DD-6FA7-B041-F6C10E4938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8D066F2-93AA-8747-AD69-03CE7B2006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D925BEE-F92C-449E-5150-0B11631D36F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0751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A99261-7DCF-4E7C-7485-F7D03CAC5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Lopud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C5F3ED-3E4B-510E-20C5-A9EA595A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0060 -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Komunalna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infrastruktura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Šunj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Puta od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Šunja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kuća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adresama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postavljanje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dodatne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javne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rasvjete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području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ulice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Šunj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iznosa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predviđenih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financijskih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sredstava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cilju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postizanja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veće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sigurnosti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stanovništva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50.00%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08E4859-0AEF-D36C-DE1E-DBA3E9D28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7FE2920-1CA9-061E-6A32-CF25EB726E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54D4DA4-E600-B3CE-C3EF-7BF6DB0A81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6A417B5-8F78-2526-1B61-088A15F2401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971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0660E2-7589-3146-0C03-12B2D8557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Mravinjac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023599-3C8F-49EE-AD9A-4862FAAB7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0109 –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Pješačke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staze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vidikovac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Mravinjac</a:t>
            </a:r>
            <a:endParaRPr lang="en-GB" b="1" kern="1800" dirty="0">
              <a:solidFill>
                <a:srgbClr val="0A0A0A"/>
              </a:solidFill>
              <a:latin typeface="Raleway" pitchFamily="2" charset="0"/>
              <a:cs typeface="Times New Roman" panose="02020603050405020304" pitchFamily="18" charset="0"/>
            </a:endParaRPr>
          </a:p>
          <a:p>
            <a:r>
              <a:rPr lang="en-GB" sz="2000" dirty="0" err="1">
                <a:latin typeface="Raleway" pitchFamily="2" charset="-18"/>
              </a:rPr>
              <a:t>Projektom</a:t>
            </a:r>
            <a:r>
              <a:rPr lang="en-GB" sz="2000" dirty="0">
                <a:latin typeface="Raleway" pitchFamily="2" charset="-18"/>
              </a:rPr>
              <a:t> se </a:t>
            </a:r>
            <a:r>
              <a:rPr lang="en-GB" sz="2000" dirty="0" err="1">
                <a:latin typeface="Raleway" pitchFamily="2" charset="-18"/>
              </a:rPr>
              <a:t>predlaže</a:t>
            </a:r>
            <a:r>
              <a:rPr lang="en-GB" sz="2000" dirty="0">
                <a:latin typeface="Raleway" pitchFamily="2" charset="-18"/>
              </a:rPr>
              <a:t> </a:t>
            </a:r>
            <a:r>
              <a:rPr lang="en-GB" sz="2000" dirty="0" err="1">
                <a:latin typeface="Raleway" pitchFamily="2" charset="-18"/>
              </a:rPr>
              <a:t>označavanje</a:t>
            </a:r>
            <a:r>
              <a:rPr lang="en-GB" sz="2000" dirty="0">
                <a:latin typeface="Raleway" pitchFamily="2" charset="-18"/>
              </a:rPr>
              <a:t> </a:t>
            </a:r>
            <a:r>
              <a:rPr lang="en-GB" sz="2000" dirty="0" err="1">
                <a:latin typeface="Raleway" pitchFamily="2" charset="-18"/>
              </a:rPr>
              <a:t>pješačko</a:t>
            </a:r>
            <a:r>
              <a:rPr lang="en-GB" sz="2000" dirty="0">
                <a:latin typeface="Raleway" pitchFamily="2" charset="-18"/>
              </a:rPr>
              <a:t> </a:t>
            </a:r>
            <a:r>
              <a:rPr lang="en-GB" sz="2000" dirty="0" err="1">
                <a:latin typeface="Raleway" pitchFamily="2" charset="-18"/>
              </a:rPr>
              <a:t>planinskih</a:t>
            </a:r>
            <a:r>
              <a:rPr lang="en-GB" sz="2000" dirty="0">
                <a:latin typeface="Raleway" pitchFamily="2" charset="-18"/>
              </a:rPr>
              <a:t> </a:t>
            </a:r>
            <a:r>
              <a:rPr lang="en-GB" sz="2000" dirty="0" err="1">
                <a:latin typeface="Raleway" pitchFamily="2" charset="-18"/>
              </a:rPr>
              <a:t>staza</a:t>
            </a:r>
            <a:r>
              <a:rPr lang="en-GB" sz="2000" dirty="0">
                <a:latin typeface="Raleway" pitchFamily="2" charset="-18"/>
              </a:rPr>
              <a:t> od centra </a:t>
            </a:r>
            <a:r>
              <a:rPr lang="en-GB" sz="2000" dirty="0" err="1">
                <a:latin typeface="Raleway" pitchFamily="2" charset="-18"/>
              </a:rPr>
              <a:t>naselja</a:t>
            </a:r>
            <a:r>
              <a:rPr lang="en-GB" sz="2000" dirty="0">
                <a:latin typeface="Raleway" pitchFamily="2" charset="-18"/>
              </a:rPr>
              <a:t> </a:t>
            </a:r>
            <a:r>
              <a:rPr lang="en-GB" sz="2000" dirty="0" err="1">
                <a:latin typeface="Raleway" pitchFamily="2" charset="-18"/>
              </a:rPr>
              <a:t>Mravinjac</a:t>
            </a:r>
            <a:r>
              <a:rPr lang="en-GB" sz="2000" dirty="0">
                <a:latin typeface="Raleway" pitchFamily="2" charset="-18"/>
              </a:rPr>
              <a:t> </a:t>
            </a:r>
            <a:r>
              <a:rPr lang="en-GB" sz="2000" dirty="0" err="1">
                <a:latin typeface="Raleway" pitchFamily="2" charset="-18"/>
              </a:rPr>
              <a:t>preko</a:t>
            </a:r>
            <a:r>
              <a:rPr lang="en-GB" sz="2000" dirty="0">
                <a:latin typeface="Raleway" pitchFamily="2" charset="-18"/>
              </a:rPr>
              <a:t> </a:t>
            </a:r>
            <a:r>
              <a:rPr lang="en-GB" sz="2000" dirty="0" err="1">
                <a:latin typeface="Raleway" pitchFamily="2" charset="-18"/>
              </a:rPr>
              <a:t>vrhova</a:t>
            </a:r>
            <a:r>
              <a:rPr lang="en-GB" sz="2000" dirty="0">
                <a:latin typeface="Raleway" pitchFamily="2" charset="-18"/>
              </a:rPr>
              <a:t>, do </a:t>
            </a:r>
            <a:r>
              <a:rPr lang="en-GB" sz="2000" dirty="0" err="1">
                <a:latin typeface="Raleway" pitchFamily="2" charset="-18"/>
              </a:rPr>
              <a:t>granice</a:t>
            </a:r>
            <a:r>
              <a:rPr lang="en-GB" sz="2000" dirty="0">
                <a:latin typeface="Raleway" pitchFamily="2" charset="-18"/>
              </a:rPr>
              <a:t> s BIH </a:t>
            </a:r>
            <a:r>
              <a:rPr lang="en-GB" sz="2000" dirty="0" err="1">
                <a:latin typeface="Raleway" pitchFamily="2" charset="-18"/>
              </a:rPr>
              <a:t>uz</a:t>
            </a:r>
            <a:r>
              <a:rPr lang="en-GB" sz="2000" dirty="0">
                <a:latin typeface="Raleway" pitchFamily="2" charset="-18"/>
              </a:rPr>
              <a:t> </a:t>
            </a:r>
            <a:r>
              <a:rPr lang="en-GB" sz="2000" dirty="0" err="1">
                <a:latin typeface="Raleway" pitchFamily="2" charset="-18"/>
              </a:rPr>
              <a:t>postavljanje</a:t>
            </a:r>
            <a:r>
              <a:rPr lang="en-GB" sz="2000" dirty="0">
                <a:latin typeface="Raleway" pitchFamily="2" charset="-18"/>
              </a:rPr>
              <a:t> </a:t>
            </a:r>
            <a:r>
              <a:rPr lang="en-GB" sz="2000" dirty="0" err="1">
                <a:latin typeface="Raleway" pitchFamily="2" charset="-18"/>
              </a:rPr>
              <a:t>informativnih</a:t>
            </a:r>
            <a:r>
              <a:rPr lang="en-GB" sz="2000" dirty="0">
                <a:latin typeface="Raleway" pitchFamily="2" charset="-18"/>
              </a:rPr>
              <a:t> </a:t>
            </a:r>
            <a:r>
              <a:rPr lang="en-GB" sz="2000" dirty="0" err="1">
                <a:latin typeface="Raleway" pitchFamily="2" charset="-18"/>
              </a:rPr>
              <a:t>tabla</a:t>
            </a:r>
            <a:r>
              <a:rPr lang="en-GB" sz="2000" dirty="0">
                <a:latin typeface="Raleway" pitchFamily="2" charset="-18"/>
              </a:rPr>
              <a:t>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11EA3DD-056C-B001-9286-39BCC4755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F8600EF-6723-CC90-4996-DBAE9BCD22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131E43A-7D95-B837-0913-E5425569D2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98A7CED-F679-55B1-33C4-0531F09242C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910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E02293-886D-E46A-356C-71BC1F082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7977"/>
            <a:ext cx="10515600" cy="4916692"/>
          </a:xfrm>
        </p:spPr>
        <p:txBody>
          <a:bodyPr>
            <a:normAutofit/>
          </a:bodyPr>
          <a:lstStyle/>
          <a:p>
            <a:pPr marL="0" lvl="1" indent="0" defTabSz="1066800">
              <a:lnSpc>
                <a:spcPct val="150000"/>
              </a:lnSpc>
              <a:spcBef>
                <a:spcPct val="0"/>
              </a:spcBef>
              <a:buNone/>
            </a:pPr>
            <a:endParaRPr lang="hr-HR" b="1" dirty="0" smtClean="0">
              <a:latin typeface="+mj-lt"/>
            </a:endParaRPr>
          </a:p>
          <a:p>
            <a:r>
              <a:rPr lang="en-GB" sz="2400" b="1" dirty="0" err="1" smtClean="0">
                <a:latin typeface="+mj-lt"/>
              </a:rPr>
              <a:t>Administrativni</a:t>
            </a:r>
            <a:r>
              <a:rPr lang="en-GB" sz="2400" b="1" dirty="0" smtClean="0">
                <a:latin typeface="+mj-lt"/>
              </a:rPr>
              <a:t> </a:t>
            </a:r>
            <a:r>
              <a:rPr lang="en-GB" sz="2400" b="1" dirty="0" err="1">
                <a:latin typeface="+mj-lt"/>
              </a:rPr>
              <a:t>obuhvat</a:t>
            </a:r>
            <a:r>
              <a:rPr lang="en-GB" sz="2400" b="1" dirty="0">
                <a:latin typeface="+mj-lt"/>
              </a:rPr>
              <a:t> </a:t>
            </a:r>
            <a:r>
              <a:rPr lang="en-GB" sz="2400" dirty="0" err="1">
                <a:latin typeface="+mj-lt"/>
              </a:rPr>
              <a:t>projekta</a:t>
            </a:r>
            <a:r>
              <a:rPr lang="en-GB" sz="2400" dirty="0">
                <a:latin typeface="+mj-lt"/>
              </a:rPr>
              <a:t>: </a:t>
            </a:r>
            <a:r>
              <a:rPr lang="en-GB" sz="2400" dirty="0" err="1">
                <a:latin typeface="+mj-lt"/>
              </a:rPr>
              <a:t>gradski</a:t>
            </a:r>
            <a:r>
              <a:rPr lang="en-GB" sz="2400" dirty="0">
                <a:latin typeface="+mj-lt"/>
              </a:rPr>
              <a:t> </a:t>
            </a:r>
            <a:r>
              <a:rPr lang="en-GB" sz="2400" dirty="0" err="1">
                <a:latin typeface="+mj-lt"/>
              </a:rPr>
              <a:t>kotari</a:t>
            </a:r>
            <a:r>
              <a:rPr lang="en-GB" sz="2400" dirty="0">
                <a:latin typeface="+mj-lt"/>
              </a:rPr>
              <a:t> (8) </a:t>
            </a:r>
            <a:r>
              <a:rPr lang="en-GB" sz="2400" dirty="0" err="1">
                <a:latin typeface="+mj-lt"/>
              </a:rPr>
              <a:t>i</a:t>
            </a:r>
            <a:r>
              <a:rPr lang="en-GB" sz="2400" dirty="0">
                <a:latin typeface="+mj-lt"/>
              </a:rPr>
              <a:t> </a:t>
            </a:r>
            <a:r>
              <a:rPr lang="en-GB" sz="2400" dirty="0" err="1">
                <a:latin typeface="+mj-lt"/>
              </a:rPr>
              <a:t>mjesni</a:t>
            </a:r>
            <a:r>
              <a:rPr lang="en-GB" sz="2400" dirty="0">
                <a:latin typeface="+mj-lt"/>
              </a:rPr>
              <a:t> </a:t>
            </a:r>
            <a:r>
              <a:rPr lang="en-GB" sz="2400" dirty="0" err="1">
                <a:latin typeface="+mj-lt"/>
              </a:rPr>
              <a:t>odbori</a:t>
            </a:r>
            <a:r>
              <a:rPr lang="en-GB" sz="2400" dirty="0">
                <a:latin typeface="+mj-lt"/>
              </a:rPr>
              <a:t> (17</a:t>
            </a:r>
            <a:r>
              <a:rPr lang="en-GB" sz="2400" dirty="0" smtClean="0">
                <a:latin typeface="+mj-lt"/>
              </a:rPr>
              <a:t>)</a:t>
            </a:r>
            <a:endParaRPr lang="hr-HR" sz="2400" dirty="0" smtClean="0">
              <a:latin typeface="+mj-lt"/>
            </a:endParaRPr>
          </a:p>
          <a:p>
            <a:r>
              <a:rPr lang="hr-HR" sz="2400" b="1" dirty="0">
                <a:latin typeface="+mj-lt"/>
              </a:rPr>
              <a:t>Maksimalni iznos </a:t>
            </a:r>
            <a:r>
              <a:rPr lang="hr-HR" sz="2400" dirty="0">
                <a:latin typeface="+mj-lt"/>
              </a:rPr>
              <a:t>predviđenih financijskih sredstava: </a:t>
            </a:r>
          </a:p>
          <a:p>
            <a:pPr marL="0" indent="0">
              <a:buNone/>
            </a:pPr>
            <a:r>
              <a:rPr lang="hr-HR" sz="2400" dirty="0">
                <a:latin typeface="+mj-lt"/>
              </a:rPr>
              <a:t>    120.000,00 EUR po GK i 60.000,00 EUR po </a:t>
            </a:r>
            <a:r>
              <a:rPr lang="hr-HR" sz="2400" dirty="0" smtClean="0">
                <a:latin typeface="+mj-lt"/>
              </a:rPr>
              <a:t>MO</a:t>
            </a:r>
          </a:p>
          <a:p>
            <a:pPr marL="0" indent="0">
              <a:buNone/>
            </a:pPr>
            <a:endParaRPr lang="en-GB" sz="2200" dirty="0">
              <a:latin typeface="+mj-lt"/>
            </a:endParaRPr>
          </a:p>
          <a:p>
            <a:r>
              <a:rPr lang="hr-HR" sz="2400" b="1" kern="0" dirty="0">
                <a:solidFill>
                  <a:srgbClr val="22222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233</a:t>
            </a:r>
            <a:r>
              <a:rPr lang="en-GB" sz="2400" b="1" kern="0" dirty="0">
                <a:solidFill>
                  <a:srgbClr val="22222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0" dirty="0" err="1">
                <a:solidFill>
                  <a:srgbClr val="22222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predana</a:t>
            </a:r>
            <a:r>
              <a:rPr lang="en-GB" sz="2400" b="1" kern="0" dirty="0">
                <a:solidFill>
                  <a:srgbClr val="22222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kern="0" dirty="0">
                <a:solidFill>
                  <a:srgbClr val="22222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projektna prijedloga</a:t>
            </a:r>
            <a:endParaRPr lang="en-GB" sz="2400" b="1" kern="0" dirty="0">
              <a:solidFill>
                <a:srgbClr val="222222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kern="0" dirty="0">
                <a:solidFill>
                  <a:srgbClr val="22222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r-HR" sz="2400" kern="0" dirty="0" err="1">
                <a:solidFill>
                  <a:srgbClr val="22222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ostupkom</a:t>
            </a:r>
            <a:r>
              <a:rPr lang="hr-HR" sz="2400" kern="0" dirty="0">
                <a:solidFill>
                  <a:srgbClr val="22222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glasovanja obuhvaćen je </a:t>
            </a:r>
            <a:r>
              <a:rPr lang="hr-HR" sz="2400" b="1" kern="0" dirty="0">
                <a:solidFill>
                  <a:srgbClr val="22222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131 projektni prijedlog </a:t>
            </a:r>
            <a:r>
              <a:rPr lang="hr-HR" sz="2400" kern="0" dirty="0">
                <a:solidFill>
                  <a:srgbClr val="22222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koji je zadovoljio kriterije </a:t>
            </a:r>
            <a:r>
              <a:rPr lang="hr-HR" sz="2400" kern="0" dirty="0" smtClean="0">
                <a:solidFill>
                  <a:srgbClr val="222222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modela</a:t>
            </a:r>
          </a:p>
          <a:p>
            <a:r>
              <a:rPr lang="hr-HR" sz="2400" b="1" kern="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1144 građana </a:t>
            </a:r>
            <a:r>
              <a:rPr lang="hr-HR" sz="2400" kern="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glasovalo putem </a:t>
            </a:r>
            <a:r>
              <a:rPr lang="hr-HR" sz="2400" kern="0" dirty="0" err="1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Voxpopuli</a:t>
            </a:r>
            <a:r>
              <a:rPr lang="hr-HR" sz="2400" kern="0" dirty="0" smtClean="0">
                <a:solidFill>
                  <a:srgbClr val="222222"/>
                </a:solidFill>
                <a:latin typeface="+mj-lt"/>
                <a:cs typeface="Times New Roman" panose="02020603050405020304" pitchFamily="18" charset="0"/>
              </a:rPr>
              <a:t> platforme</a:t>
            </a:r>
            <a:endParaRPr lang="en-GB" sz="2400" dirty="0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9A422A4-BB87-9AEB-5D9D-4AA88D84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E6DC1D1-F6A9-8DC0-07E3-2E04F5A49C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88BCDD9-6F03-CC3F-6040-78671B313A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B358B35-DA2F-3107-BA5D-D5389BFDC45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9837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3AF5C4-C90D-4D61-E685-6F57D9014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Mrčevo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978029-B171-B7E3-F005-998AAECB0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0269 -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Izmjena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krovišta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staroj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školi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Mrčevu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postavljanje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krovišta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zgradu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osnovne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škole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Mrčevu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k.č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10).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Trenutno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krovište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prokišnjava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ga je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potrebno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zamijeniti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0" i="0" dirty="0">
                <a:solidFill>
                  <a:srgbClr val="0A0A0A"/>
                </a:solidFill>
                <a:effectLst/>
                <a:latin typeface="Raleway" pitchFamily="2" charset="0"/>
              </a:rPr>
              <a:t>100.00%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A643814-98C3-905A-C6E0-6FD14EC04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2B0009F-C0F3-E3AF-D1FE-99CBA91246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F21B000-9C12-2560-F8EB-2439363EF7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0DBF8A3-35FA-5EE8-7B6B-62AB6D1C4F3F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808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C23459-E320-753B-53BF-42E257FEA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Orašac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B37F0D-E416-5392-385B-213BC423F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0020 -0025 -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prostorija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mladeži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zgrade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mladeži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Orašcu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promjenom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otvora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žbukanjem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unutarnjih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zidova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stubišta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objekta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ugradnjom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klima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uređaja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osposobljenjem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sanitarnog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čvora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prizemlju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50.00%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0D4401A-1CC7-5684-772F-740B17B59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6328729-777B-7692-FB49-8B7CCD8C7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FB1EEE0-E37F-4D4B-248A-658E221293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F3A8725-3777-8F36-CFB1-FB414066DEB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6885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90F3C9-698E-C10F-E8B5-59BE4871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Osojnik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0B0C05-9738-B368-A0C6-9F9C7E85F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0171 -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Obnova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mladeži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Osojnik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završetak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obnove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unutarnjeg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dijela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mladeži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Osojnik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uključivalo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sanitarnog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čvora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preostalih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prostorija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rješavanje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grijanja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hlađenja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prostorija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Ukoliko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planirana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financijska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sredstva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dostatna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nabavka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namještaja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središnji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prostor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81.25%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341B590-5E63-778C-573F-E3C6D844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7795E1F-8B74-1059-123B-35EAB29157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6EA704B-8D6F-2CD0-8B1F-43AB737485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BA849B1-FAB3-01EB-4B84-A985D92D55B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55542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684EA5-B2DE-50E6-3586-64D4548C9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Riđica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32667B-4029-F187-F55B-5F7154628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0132 -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Dječje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Riđica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djecu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Riđica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katastarskoj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čestici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1768/1,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uključivalo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postavljanje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tobogana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ljuljački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klupa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sjedenje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klackalica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njihalica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cilju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poboljšanja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djecu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mlade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obitelji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koji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stanuju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100.00%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B561144-A2D7-42E8-D901-C3496E5E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8E1DC0B-3E83-BB8B-7A96-B1D1BD7E77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9CE3F2D-670A-939A-8CFA-D4D20B6A64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BD6365A-5BA2-2DBE-775E-69ADAC3ABA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8595" y="395036"/>
            <a:ext cx="958642" cy="92203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B0A3B39-C9C4-D4FD-5018-88ECBD1E13F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71018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F370A8-2833-8532-1667-F0D9124B0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Suđurađ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DA338D-1204-F23D-DF29-440C6BD4E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0095 -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parkinga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postojećeg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parkirališta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Suđurđu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(1603/8 K.O.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Suđurađ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proširenje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ucrtavanje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dodatnih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parkirnih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mjesta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uklanjanjem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nepotrebnog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nogostupa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kako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parkiralište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moglo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organizirati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obliku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tzv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riblje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kosti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omogućilo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sigurniji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uređeniji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promet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naseljem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38.89%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1552C57-AC0A-0B4B-6C51-226071F7E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B46CD39-3AA0-2EE4-1E3E-2EAAE00208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1AA32B5-B429-95A7-C349-CAF724D3B8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69ED939-A453-1743-7DCB-11CE723B32B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259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13EBAA-41DD-3268-977D-33E0C2CB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Trsteno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D1AD2B-F81E-F0A7-E98A-DFE6ED149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0061 -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šetnice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mora u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Trstenom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puta do mora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Trsteno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uključivalo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postavljanje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solarnih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rasvjetnih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stupova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postavljanje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koševa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smeće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postavljanje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klupa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nekoliko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psotojećih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proširenja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cilju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obogaćivanja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ponude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Trsteno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85.71%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071D19F-05FB-894B-8EE5-EA020ACAD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72D099A-1C05-2E87-AE20-40605BA009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6F1BA6F-0E7C-A299-E692-EAA3EEFA5B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31C0D33-1655-DB32-4154-BC746AF3601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66301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865DBB-86D3-956C-A050-DAA32ADD7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Zaton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8DAF33-22C5-E4E4-45B5-AE749FF0A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0160 – 0121 –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Autobusna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stanica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Vrh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sela (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Veliki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Zaton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- Dubrovnik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gradnja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autobusnog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stajališta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Velikom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Zatonu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katastarskoj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čestici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404/1 –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smjer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prema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Dubrovniku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Trenutno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najbliža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autobusna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stanica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nalazi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preko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kilometar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 bi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stanovnicima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Zatona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omogućilo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kvalitetnije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sigurnije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korištenje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usluga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javnog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gradskog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prijevoza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38.30%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3741E91-451D-D27A-ADD2-40D67D0FE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C44F5F8-CE01-C3A1-7714-8BF6CEA43A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F963C77-F728-5BA5-3228-7B00FC902E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8022B4D-D62C-82AC-1C9E-55FFB97BCF9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1040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909C38-FF02-15A3-387D-2F63B257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 </a:t>
            </a:r>
            <a:r>
              <a:rPr lang="en-GB" dirty="0" err="1"/>
              <a:t>Šipanska</a:t>
            </a:r>
            <a:r>
              <a:rPr lang="en-GB" dirty="0"/>
              <a:t> Luka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AE5C25-2963-220C-2D85-DBDE417FD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0191 -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Rekonstrukcija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mjesnog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groblja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rekonstrukcija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mjesnog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groblja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Šipanskoj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Luci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uključivala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popravak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ogradnog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kamenog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zida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popločavanje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izgradnju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temelja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gradnju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prilaznih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stepenica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označavanje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parkirnog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mjesta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pogrebno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vozilo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izgradnju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mrtvačnice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0" i="0" dirty="0">
                <a:solidFill>
                  <a:srgbClr val="0A0A0A"/>
                </a:solidFill>
                <a:effectLst/>
                <a:latin typeface="Raleway" pitchFamily="2" charset="0"/>
              </a:rPr>
              <a:t>60.00%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B5FA6F4-5160-993F-236C-103BCF31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267A016-044B-0A5A-E595-C6D5EFFBA6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B37ED18-DC84-AE2D-C06B-8729B2A92F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990C66D-F152-0393-319B-5DC0DF6D57DF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63747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54D9F38-7A79-D07A-947F-D8F254C19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xmlns="" id="{E9C8970D-5DDD-C93C-D08B-60112C2B05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439898"/>
              </p:ext>
            </p:extLst>
          </p:nvPr>
        </p:nvGraphicFramePr>
        <p:xfrm>
          <a:off x="2761999" y="0"/>
          <a:ext cx="9430001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r:id="rId3" imgW="59397828" imgH="43195669" progId="Acrobat.Document.DC">
                  <p:embed/>
                </p:oleObj>
              </mc:Choice>
              <mc:Fallback>
                <p:oleObj name="Acrobat Document" r:id="rId3" imgW="59397828" imgH="43195669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61999" y="0"/>
                        <a:ext cx="9430001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2780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BF67E5-D0B4-4239-FF2A-CB3F719F8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GK Grad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5ADD13-0B94-8380-4C6A-75FA0BA6D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0185 -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Podzemni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spremnik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otpad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izgradnja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podzemnog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spremnika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otpad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koji bi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nalazio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području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GK Grad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koji bi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omogućio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građanima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lakše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adekvatnije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zbrinjavanje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otpada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smtClean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potrebno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ishodovati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dozvolu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Konzervatorskog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odjela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mogući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arheološki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radovi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31.25%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7678E85-5095-8353-EF9F-3DE0DFC68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70B52BC-1066-D833-9AB2-3E75FC443E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6184789-1B94-60A2-A43D-B5D39ECEBE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B63E804-D900-E140-0ECC-569ADEAB2A6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532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BF67E5-D0B4-4239-FF2A-CB3F719F8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GK </a:t>
            </a:r>
            <a:r>
              <a:rPr lang="en-GB" dirty="0" err="1"/>
              <a:t>Gruž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5ADD13-0B94-8380-4C6A-75FA0BA6D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0123 - 0139 –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Prometna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povezanost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Neboderko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Minibus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nabava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mini-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/kombi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vozila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koji bi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služili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prijevoz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građana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područja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gruških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nebodera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Ulica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Janka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Bobetka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povezujući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ovaj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Ulicom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Andrije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Hebranga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placom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Gružu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cilju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olakšavanja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kretanja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stanovnicima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veliki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treće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životne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dobi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30.23%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7678E85-5095-8353-EF9F-3DE0DFC68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D481F6A-19A2-6022-C08C-B3098E1191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35AA496-A62F-70C3-6681-11B4B3A4C4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A425049-0C42-2C66-2AC8-BEFB689E25C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6952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28BB53-2B2C-90C1-B998-CEBE5AF73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GK </a:t>
            </a:r>
            <a:r>
              <a:rPr lang="en-GB" dirty="0" err="1"/>
              <a:t>Komolac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432C4F-F3CE-8809-4E10-D40C629E5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0135 -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pješačke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biciklističke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staze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mjestu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Rožat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gradnja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pješačke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biciklističke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staze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području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nekadašnjeg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Napoleonovog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puta u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naselju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Rožat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Gornji, do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maksimalnog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iznosa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predviđenih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financijskih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sredstava</a:t>
            </a:r>
            <a:r>
              <a:rPr lang="en-GB" sz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58.33%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3C0E5FC-D74C-08AC-D5E3-0F1AA85D2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EBC024B-5271-5405-8C22-492AF17618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48528BC-7D94-1387-74D0-8214E963C3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49530BF-D140-E2ED-6D57-BB2C5EA040E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9484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570845-9C8A-E6A6-89C8-DCE34D8D6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GK </a:t>
            </a:r>
            <a:r>
              <a:rPr lang="en-GB" dirty="0" err="1"/>
              <a:t>Lapad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038CA8-5E62-2973-24D9-76EBCF918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0052 – 0054 –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OŠ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Lapad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dječjeg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sportskog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Osnovne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škole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Lapad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uključivalo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obnovu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proširenje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adaptaciju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postojećeg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postavljanjem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podloge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sportske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opreme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postavljanjem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tribina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gledatelje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izgradnjom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odbojkaškog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terena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neuređenom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dijelu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platoa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postavljanjem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rasvjete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hortikultnurnim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iznosa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predviđenog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38.79%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F237204-6CEF-184A-7520-32CA8C39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540887F-C46B-FC80-13D8-35C5319369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6FB5B7D-2814-1D54-A125-CFAA38628C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929D6CA-0CC0-A6D0-D8BB-4EA41094B16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2229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4352B3-EFFC-E830-37F9-688A1B4BE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GK </a:t>
            </a:r>
            <a:r>
              <a:rPr lang="en-GB" dirty="0" err="1"/>
              <a:t>Mokošica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428F50-DAE3-D9B0-FBC8-3C6973F1C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0231 -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Izrada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projektno-tehničke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dokumentacije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garažu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Naš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izrada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projektno-tehničke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dokumentacije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ishođenje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lokacijske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dozvole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izgradnju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igralištem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zelenom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površinom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ulazu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Naš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(Nova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Mokošica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26.92%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E14FE2-6D0D-F807-FB55-08AB34739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09A4540-6265-994D-3C45-756841AE24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234E028-FA73-9279-C367-553811ECF1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524EEA9-CC78-8CF0-9192-EF8FE88911F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6275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35E576-6DB4-83B3-7E1B-EA2C91AAE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GK </a:t>
            </a:r>
            <a:r>
              <a:rPr lang="en-GB" dirty="0" err="1"/>
              <a:t>Montovjerna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7D7C20-9B17-98C4-5C4B-59B614DD8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0089 -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platoa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kod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Čokolino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pored OŠ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Montovjerna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platoa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između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Ulice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Marojice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Ulice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Vlatka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Mačeka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omeđeno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boćalištem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stazom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spomenuti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plato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prenamijeniti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nogomet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košarku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djecu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predškolske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uzrasti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podlogom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gume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izgradnja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kućne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ljubimce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omeđenog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ogradom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klupama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stolom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tenis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iznosa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predviđenih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42.22%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184D2DD-9BDC-E1D8-DB5A-14D456E3F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974DCE9-C90B-DF3A-84F2-0F1CA7B322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F4661A7-A48F-8D0D-ABBB-04108E7FDC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1CDCAD9-010F-0B9D-3695-CC2EB4E610C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2351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51E9FD-69CF-344C-2DDE-3C7634123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GK Pile-Kono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4E035C-684C-7CD0-1BAC-7A38D0521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0007 -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Preuređenje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dječjeg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igrališta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asfaltiranje</a:t>
            </a:r>
            <a:r>
              <a:rPr lang="en-GB" sz="2400" b="1" kern="18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kern="18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prilaza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Projektom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rekonstrukcija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uređenje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dječjeg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Gornjem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konalu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katastarskoj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čestici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2421/1)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kaskadnih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stepenica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čijem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mjestu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gradnja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boćališta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igralištu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predlaže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dodavanje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dječjih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sprava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poput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ljuljački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tobogana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sl., 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će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postati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dodatni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GB" sz="2000" dirty="0" err="1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djecu</a:t>
            </a:r>
            <a:r>
              <a:rPr lang="en-GB" sz="2000" dirty="0">
                <a:solidFill>
                  <a:srgbClr val="0A0A0A"/>
                </a:solidFill>
                <a:effectLst/>
                <a:latin typeface="Raleway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solidFill>
                  <a:srgbClr val="0A0A0A"/>
                </a:solidFill>
                <a:effectLst/>
                <a:latin typeface="Raleway" pitchFamily="2" charset="0"/>
              </a:rPr>
              <a:t>37.70%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6FD9000-F04B-69C4-1A2A-E4A052C50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Participativno budžetiranje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EE50B9E-2E8B-BF28-F7E9-718DBF8FE6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81" y="5958349"/>
            <a:ext cx="1382374" cy="393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2425CD9-008A-4EBB-7B9A-D654740918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6195" y="242636"/>
            <a:ext cx="958642" cy="9220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D844F4D-B5C8-E027-B3D7-9101793FED4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002" y="5879692"/>
            <a:ext cx="452830" cy="56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843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1439</Words>
  <Application>Microsoft Office PowerPoint</Application>
  <PresentationFormat>Widescreen</PresentationFormat>
  <Paragraphs>142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Raleway</vt:lpstr>
      <vt:lpstr>Times New Roman</vt:lpstr>
      <vt:lpstr>Verdana</vt:lpstr>
      <vt:lpstr>Office Theme</vt:lpstr>
      <vt:lpstr>Acrobat Document</vt:lpstr>
      <vt:lpstr>PowerPoint Presentation</vt:lpstr>
      <vt:lpstr>PowerPoint Presentation</vt:lpstr>
      <vt:lpstr>GK Grad</vt:lpstr>
      <vt:lpstr>GK Gruž</vt:lpstr>
      <vt:lpstr>GK Komolac</vt:lpstr>
      <vt:lpstr>GK Lapad</vt:lpstr>
      <vt:lpstr>GK Mokošica</vt:lpstr>
      <vt:lpstr>GK Montovjerna</vt:lpstr>
      <vt:lpstr>GK Pile-Kono</vt:lpstr>
      <vt:lpstr>GK Ploče iza Grada</vt:lpstr>
      <vt:lpstr>MO Bosanka</vt:lpstr>
      <vt:lpstr>MO Brsečine</vt:lpstr>
      <vt:lpstr>MO Dubravica</vt:lpstr>
      <vt:lpstr>MO Gromača</vt:lpstr>
      <vt:lpstr>MO Kliševo</vt:lpstr>
      <vt:lpstr>MO Koločep</vt:lpstr>
      <vt:lpstr>MO Ljubač</vt:lpstr>
      <vt:lpstr>MO Lopud</vt:lpstr>
      <vt:lpstr>MO Mravinjac</vt:lpstr>
      <vt:lpstr>MO Mrčevo</vt:lpstr>
      <vt:lpstr>MO Orašac</vt:lpstr>
      <vt:lpstr>MO Osojnik</vt:lpstr>
      <vt:lpstr>MO Riđica</vt:lpstr>
      <vt:lpstr>MO Suđurađ</vt:lpstr>
      <vt:lpstr>MO Trsteno</vt:lpstr>
      <vt:lpstr>MO Zaton</vt:lpstr>
      <vt:lpstr>MO Šipanska Luka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dura.dubrovnik6@outlook.com</dc:creator>
  <cp:lastModifiedBy>Ana Marija Pilato Krile</cp:lastModifiedBy>
  <cp:revision>6</cp:revision>
  <dcterms:created xsi:type="dcterms:W3CDTF">2023-09-25T08:40:13Z</dcterms:created>
  <dcterms:modified xsi:type="dcterms:W3CDTF">2023-09-26T08:11:30Z</dcterms:modified>
</cp:coreProperties>
</file>