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97" r:id="rId3"/>
    <p:sldId id="311" r:id="rId4"/>
    <p:sldId id="312" r:id="rId5"/>
    <p:sldId id="300" r:id="rId6"/>
    <p:sldId id="301" r:id="rId7"/>
    <p:sldId id="308" r:id="rId8"/>
    <p:sldId id="309" r:id="rId9"/>
    <p:sldId id="302" r:id="rId10"/>
    <p:sldId id="304" r:id="rId11"/>
    <p:sldId id="305" r:id="rId12"/>
    <p:sldId id="307" r:id="rId13"/>
  </p:sldIdLst>
  <p:sldSz cx="12192000" cy="6858000"/>
  <p:notesSz cx="6819900" cy="99187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86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BE7DB-CC68-434D-BAFE-05D0A6938133}" type="datetimeFigureOut">
              <a:rPr lang="hr-HR" smtClean="0"/>
              <a:t>30.11.2022.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9B052-92D7-4D4C-A1FA-76282017A50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359846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BE7DB-CC68-434D-BAFE-05D0A6938133}" type="datetimeFigureOut">
              <a:rPr lang="hr-HR" smtClean="0"/>
              <a:t>30.11.2022.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9B052-92D7-4D4C-A1FA-76282017A50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149329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BE7DB-CC68-434D-BAFE-05D0A6938133}" type="datetimeFigureOut">
              <a:rPr lang="hr-HR" smtClean="0"/>
              <a:t>30.11.2022.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9B052-92D7-4D4C-A1FA-76282017A50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360732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BE7DB-CC68-434D-BAFE-05D0A6938133}" type="datetimeFigureOut">
              <a:rPr lang="hr-HR" smtClean="0"/>
              <a:t>30.11.2022.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9B052-92D7-4D4C-A1FA-76282017A50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491212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BE7DB-CC68-434D-BAFE-05D0A6938133}" type="datetimeFigureOut">
              <a:rPr lang="hr-HR" smtClean="0"/>
              <a:t>30.11.2022.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9B052-92D7-4D4C-A1FA-76282017A50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627707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BE7DB-CC68-434D-BAFE-05D0A6938133}" type="datetimeFigureOut">
              <a:rPr lang="hr-HR" smtClean="0"/>
              <a:t>30.11.2022.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9B052-92D7-4D4C-A1FA-76282017A50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131337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BE7DB-CC68-434D-BAFE-05D0A6938133}" type="datetimeFigureOut">
              <a:rPr lang="hr-HR" smtClean="0"/>
              <a:t>30.11.2022.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9B052-92D7-4D4C-A1FA-76282017A50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579511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BE7DB-CC68-434D-BAFE-05D0A6938133}" type="datetimeFigureOut">
              <a:rPr lang="hr-HR" smtClean="0"/>
              <a:t>30.11.2022.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9B052-92D7-4D4C-A1FA-76282017A50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63414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BE7DB-CC68-434D-BAFE-05D0A6938133}" type="datetimeFigureOut">
              <a:rPr lang="hr-HR" smtClean="0"/>
              <a:t>30.11.2022.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9B052-92D7-4D4C-A1FA-76282017A50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307449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BE7DB-CC68-434D-BAFE-05D0A6938133}" type="datetimeFigureOut">
              <a:rPr lang="hr-HR" smtClean="0"/>
              <a:t>30.11.2022.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9B052-92D7-4D4C-A1FA-76282017A50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125346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BE7DB-CC68-434D-BAFE-05D0A6938133}" type="datetimeFigureOut">
              <a:rPr lang="hr-HR" smtClean="0"/>
              <a:t>30.11.2022.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9B052-92D7-4D4C-A1FA-76282017A50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770627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4BE7DB-CC68-434D-BAFE-05D0A6938133}" type="datetimeFigureOut">
              <a:rPr lang="hr-HR" smtClean="0"/>
              <a:t>30.11.2022.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49B052-92D7-4D4C-A1FA-76282017A50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61937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9553" y="0"/>
            <a:ext cx="3385594" cy="2057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40493" y="316804"/>
            <a:ext cx="10381343" cy="1423791"/>
          </a:xfrm>
        </p:spPr>
        <p:txBody>
          <a:bodyPr>
            <a:normAutofit/>
          </a:bodyPr>
          <a:lstStyle/>
          <a:p>
            <a:endParaRPr lang="hr-HR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91986" y="2694215"/>
            <a:ext cx="9476014" cy="3396342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hr-HR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zjednačavanj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hr-HR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mogućnosti za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bavljenje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športom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osob</a:t>
            </a:r>
            <a:r>
              <a:rPr lang="en-US" sz="36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hr-HR" sz="36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 invaliditetom na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području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Grada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Dubrovnika</a:t>
            </a:r>
            <a:endParaRPr lang="hr-HR" sz="3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r-HR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r-HR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Miho Katičić, </a:t>
            </a:r>
            <a:r>
              <a:rPr lang="hr-HR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mag</a:t>
            </a:r>
            <a:r>
              <a:rPr lang="hr-HR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oec.</a:t>
            </a:r>
          </a:p>
          <a:p>
            <a:r>
              <a:rPr lang="hr-HR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zamjenik pročelnika Upravnog odjela za obrazovanje, šport, </a:t>
            </a:r>
          </a:p>
          <a:p>
            <a:r>
              <a:rPr lang="hr-HR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socijalnu skrb i civilno društvo Grada Dubrovnika</a:t>
            </a:r>
          </a:p>
        </p:txBody>
      </p:sp>
    </p:spTree>
    <p:extLst>
      <p:ext uri="{BB962C8B-B14F-4D97-AF65-F5344CB8AC3E}">
        <p14:creationId xmlns:p14="http://schemas.microsoft.com/office/powerpoint/2010/main" val="15364792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80644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hr-HR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Šport za osobe s invaliditetom u gradu Dubrovniku </a:t>
            </a:r>
          </a:p>
        </p:txBody>
      </p:sp>
      <p:pic>
        <p:nvPicPr>
          <p:cNvPr id="2051" name="Picture 3" descr="C:\Users\mkaticic\Desktop\ANTE KOLUNĐIJA 2022 - FOTO TONCI VLASIC 01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9594" y="2626209"/>
            <a:ext cx="4318906" cy="2694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mkaticic\Desktop\Paraolimpijac na Montovjerni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622" y="2620736"/>
            <a:ext cx="5461055" cy="2702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93873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80644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hr-HR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Šport za osobe s invaliditetom u gradu Dubrovniku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hr-HR" sz="1600" dirty="0">
                <a:latin typeface="Arial" pitchFamily="34" charset="0"/>
                <a:cs typeface="Arial" pitchFamily="34" charset="0"/>
              </a:rPr>
              <a:t>Rezultati dobiveni anketnim upitnikom koristit će se za formiranje nogometnog tima koji će se uključiti u Sportsku ligu za djecu s teškoćama u razvoju - 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Special Power League</a:t>
            </a:r>
            <a:r>
              <a:rPr lang="hr-HR" sz="1600" dirty="0">
                <a:latin typeface="Arial" pitchFamily="34" charset="0"/>
                <a:cs typeface="Arial" pitchFamily="34" charset="0"/>
              </a:rPr>
              <a:t>, ali i kao podloga za pripremu Programa javnih potreba u športu za osobe s invaliditetom Grada Dubrovnika za 2023.</a:t>
            </a:r>
          </a:p>
          <a:p>
            <a:r>
              <a:rPr lang="hr-HR" sz="1600" dirty="0">
                <a:latin typeface="Arial" pitchFamily="34" charset="0"/>
                <a:cs typeface="Arial" pitchFamily="34" charset="0"/>
              </a:rPr>
              <a:t>Glavne stavke Programa javnih potreba u  športu za osobe s invaliditetom su:</a:t>
            </a:r>
          </a:p>
          <a:p>
            <a:r>
              <a:rPr lang="hr-HR" sz="1600" dirty="0">
                <a:latin typeface="Arial" pitchFamily="34" charset="0"/>
                <a:cs typeface="Arial" pitchFamily="34" charset="0"/>
              </a:rPr>
              <a:t>potpora perspektivnim mladim športašima s invaliditetom,</a:t>
            </a:r>
          </a:p>
          <a:p>
            <a:r>
              <a:rPr lang="hr-HR" sz="1600" dirty="0">
                <a:latin typeface="Arial" pitchFamily="34" charset="0"/>
                <a:cs typeface="Arial" pitchFamily="34" charset="0"/>
              </a:rPr>
              <a:t>sufinanciranje nabavke športskih rekvizita  i opreme,</a:t>
            </a:r>
          </a:p>
          <a:p>
            <a:r>
              <a:rPr lang="hr-HR" sz="1600" dirty="0">
                <a:latin typeface="Arial" pitchFamily="34" charset="0"/>
                <a:cs typeface="Arial" pitchFamily="34" charset="0"/>
              </a:rPr>
              <a:t>sufinanciranje stručnog rada sa športašima s invaliditetom</a:t>
            </a:r>
          </a:p>
          <a:p>
            <a:r>
              <a:rPr lang="hr-HR" sz="1600" dirty="0">
                <a:latin typeface="Arial" pitchFamily="34" charset="0"/>
                <a:cs typeface="Arial" pitchFamily="34" charset="0"/>
              </a:rPr>
              <a:t>natjecateljski program športaša s invaliditetom  te</a:t>
            </a:r>
          </a:p>
          <a:p>
            <a:r>
              <a:rPr lang="hr-HR" sz="1600" dirty="0">
                <a:latin typeface="Arial" pitchFamily="34" charset="0"/>
                <a:cs typeface="Arial" pitchFamily="34" charset="0"/>
              </a:rPr>
              <a:t>potpora organizaciji domaćih natjecanja.</a:t>
            </a:r>
          </a:p>
          <a:p>
            <a:endParaRPr lang="en-US" sz="1400" dirty="0">
              <a:latin typeface="Arial" pitchFamily="34" charset="0"/>
              <a:cs typeface="Arial" pitchFamily="34" charset="0"/>
            </a:endParaRPr>
          </a:p>
          <a:p>
            <a:endParaRPr lang="en-US" sz="1400" dirty="0">
              <a:latin typeface="Arial" pitchFamily="34" charset="0"/>
              <a:cs typeface="Arial" pitchFamily="34" charset="0"/>
            </a:endParaRPr>
          </a:p>
          <a:p>
            <a:endParaRPr lang="en-US" sz="1400" dirty="0">
              <a:latin typeface="Arial" pitchFamily="34" charset="0"/>
              <a:cs typeface="Arial" pitchFamily="34" charset="0"/>
            </a:endParaRPr>
          </a:p>
          <a:p>
            <a:endParaRPr lang="en-US" sz="1400" dirty="0">
              <a:latin typeface="Arial" pitchFamily="34" charset="0"/>
              <a:cs typeface="Arial" pitchFamily="34" charset="0"/>
            </a:endParaRPr>
          </a:p>
          <a:p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pl-PL" sz="1600" dirty="0">
                <a:latin typeface="Arial" pitchFamily="34" charset="0"/>
                <a:cs typeface="Arial" pitchFamily="34" charset="0"/>
              </a:rPr>
              <a:t>Ovo je projekt koji je puno „više od igre“</a:t>
            </a:r>
            <a:endParaRPr lang="en-US" sz="1600" dirty="0">
              <a:latin typeface="Arial" pitchFamily="34" charset="0"/>
              <a:cs typeface="Arial" pitchFamily="34" charset="0"/>
            </a:endParaRPr>
          </a:p>
          <a:p>
            <a:r>
              <a:rPr lang="hr-HR" sz="1600" dirty="0">
                <a:latin typeface="Arial" pitchFamily="34" charset="0"/>
                <a:cs typeface="Arial" pitchFamily="34" charset="0"/>
              </a:rPr>
              <a:t>Poruka roditeljima da su njihova djeca </a:t>
            </a:r>
            <a:r>
              <a:rPr lang="hr-HR" sz="1600" dirty="0" err="1">
                <a:latin typeface="Arial" pitchFamily="34" charset="0"/>
                <a:cs typeface="Arial" pitchFamily="34" charset="0"/>
              </a:rPr>
              <a:t>djeca</a:t>
            </a:r>
            <a:r>
              <a:rPr lang="hr-HR" sz="1600" dirty="0">
                <a:latin typeface="Arial" pitchFamily="34" charset="0"/>
                <a:cs typeface="Arial" pitchFamily="34" charset="0"/>
              </a:rPr>
              <a:t> ljubavi kao i sva druga, samo traže više pažnje i njege i da uvijek budu uz njihov put </a:t>
            </a:r>
          </a:p>
          <a:p>
            <a:r>
              <a:rPr lang="hr-HR" sz="1600" dirty="0">
                <a:latin typeface="Arial" pitchFamily="34" charset="0"/>
                <a:cs typeface="Arial" pitchFamily="34" charset="0"/>
              </a:rPr>
              <a:t>Poruka djeci  s teškoćama da znaju da su samo malo drugačija od druge djece, ali jednako vrijedna naše ljubavi, pažnje i skrbi.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4714" y="3749958"/>
            <a:ext cx="4204607" cy="23650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61131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80644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hr-HR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Šport za osobe s invaliditetom u gradu Dubrovniku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055813"/>
            <a:ext cx="5181600" cy="4121150"/>
          </a:xfrm>
        </p:spPr>
        <p:txBody>
          <a:bodyPr/>
          <a:lstStyle/>
          <a:p>
            <a:pPr marL="0" indent="0" algn="ctr">
              <a:lnSpc>
                <a:spcPct val="100000"/>
              </a:lnSpc>
              <a:buNone/>
            </a:pPr>
            <a:r>
              <a:rPr lang="hr-HR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</a:t>
            </a:r>
            <a:r>
              <a:rPr lang="hr-HR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bene pro </a:t>
            </a:r>
            <a:r>
              <a:rPr lang="hr-HR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toto</a:t>
            </a:r>
            <a:r>
              <a:rPr lang="hr-HR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libertas</a:t>
            </a:r>
            <a:r>
              <a:rPr lang="hr-HR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venditur</a:t>
            </a:r>
            <a:r>
              <a:rPr lang="hr-HR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auro!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hr-HR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Sloboda se ne prodaje ni za </a:t>
            </a:r>
            <a:r>
              <a:rPr lang="hr-HR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svo</a:t>
            </a:r>
            <a:r>
              <a:rPr lang="hr-HR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zlato!</a:t>
            </a:r>
          </a:p>
          <a:p>
            <a:pPr marL="0" indent="0" algn="ctr">
              <a:lnSpc>
                <a:spcPct val="150000"/>
              </a:lnSpc>
              <a:buNone/>
            </a:pPr>
            <a:endParaRPr lang="hr-HR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hr-HR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Hvala na pažnji!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165484"/>
            <a:ext cx="5181600" cy="39018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50077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80644"/>
            <a:ext cx="10515600" cy="1325563"/>
          </a:xfrm>
        </p:spPr>
        <p:txBody>
          <a:bodyPr>
            <a:normAutofit/>
          </a:bodyPr>
          <a:lstStyle/>
          <a:p>
            <a:pPr algn="ctr"/>
            <a:b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r-HR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Strategij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hr-HR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izjednačavanja mogućnosti za osobe s invalidetom Grad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hr-HR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Dubrovnik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hr-HR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055813"/>
            <a:ext cx="5181600" cy="4121149"/>
          </a:xfrm>
        </p:spPr>
        <p:txBody>
          <a:bodyPr>
            <a:normAutofit fontScale="250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endParaRPr lang="hr-HR" sz="4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buNone/>
            </a:pPr>
            <a:endParaRPr lang="hr-HR" sz="4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vi-VN" sz="4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Gradsko vijeće Grada Dubrovnika </a:t>
            </a:r>
            <a:r>
              <a:rPr lang="en-US" sz="4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usvojilo </a:t>
            </a:r>
            <a:r>
              <a:rPr lang="hr-HR" sz="4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</a:t>
            </a:r>
            <a:r>
              <a:rPr lang="vi-VN" sz="4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3.</a:t>
            </a:r>
            <a:r>
              <a:rPr lang="hr-HR" sz="4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kolovoza 2009. </a:t>
            </a:r>
            <a:r>
              <a:rPr lang="vi-VN" sz="4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Strategiju jedinstvene politike za osobe s invaliditetom Grada Dubrovnika za razdoblje od 2009.do 2013.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vi-VN" sz="4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Gradsko vijeće Grada Dubrovnika 13.</a:t>
            </a:r>
            <a:r>
              <a:rPr lang="hr-HR" sz="4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listopada 2015. godine usvojilo </a:t>
            </a:r>
            <a:r>
              <a:rPr lang="hr-HR" sz="4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  </a:t>
            </a:r>
            <a:r>
              <a:rPr lang="vi-VN" sz="4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Strategiju izjedanačavanja mogu</a:t>
            </a:r>
            <a:r>
              <a:rPr lang="hr-HR" sz="4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ć</a:t>
            </a:r>
            <a:r>
              <a:rPr lang="vi-VN" sz="4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nosti za osobe s invalidetom za ra</a:t>
            </a:r>
            <a:r>
              <a:rPr lang="hr-HR" sz="4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</a:t>
            </a:r>
            <a:r>
              <a:rPr lang="vi-VN" sz="4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doblje od 2015. do 2020. </a:t>
            </a:r>
            <a:endParaRPr lang="hr-HR" sz="4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hr-HR" sz="4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Gradsko vijeće Grada Dubrovnika 29. ožujka 2021. godine usvojilo je </a:t>
            </a:r>
            <a:r>
              <a:rPr lang="hr-HR" sz="4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Strategiju izjedanačavanja mogućnosti za osobe s invalidetom za razdoblje od 2021. do 2025</a:t>
            </a:r>
            <a:r>
              <a:rPr lang="hr-HR" sz="4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vi-VN" sz="4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Imenovan novi saziv </a:t>
            </a:r>
            <a:r>
              <a:rPr lang="vi-VN" sz="4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Povjerenstva za osobe s invaliditetom Grada Dubrovnika</a:t>
            </a:r>
            <a:r>
              <a:rPr lang="hr-HR" sz="4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hr-HR" sz="4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Prilikom izrade sva tri strateška dokumenta održale su </a:t>
            </a:r>
            <a:r>
              <a:rPr lang="pt-BR" sz="4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 savjetodavn</a:t>
            </a:r>
            <a:r>
              <a:rPr lang="hr-HR" sz="4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pt-BR" sz="4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radionic</a:t>
            </a:r>
            <a:r>
              <a:rPr lang="hr-HR" sz="4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pt-BR" sz="4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4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 ključnim dionicima politike za osobe s invaliditetom (gradski upravni odjeli i službe, Hrvatski zavod za zapošljavanje, Opća bolnica Dubrovnik, udruge osoba s invaliditetom) o prioritetima nove </a:t>
            </a:r>
            <a:r>
              <a:rPr lang="hr-HR" sz="4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pt-BR" sz="4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trategije.</a:t>
            </a:r>
          </a:p>
          <a:p>
            <a:pPr marL="0" indent="0">
              <a:lnSpc>
                <a:spcPct val="150000"/>
              </a:lnSpc>
              <a:buNone/>
            </a:pPr>
            <a:endParaRPr lang="vi-VN" sz="4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hr-HR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55871" y="2086853"/>
            <a:ext cx="5197929" cy="4118004"/>
          </a:xfrm>
        </p:spPr>
        <p:txBody>
          <a:bodyPr>
            <a:normAutofit fontScale="25000" lnSpcReduction="20000"/>
          </a:bodyPr>
          <a:lstStyle/>
          <a:p>
            <a:pPr marL="0" indent="0">
              <a:lnSpc>
                <a:spcPct val="150000"/>
              </a:lnSpc>
              <a:buNone/>
            </a:pPr>
            <a:endParaRPr lang="hr-HR" sz="7200" b="1" dirty="0">
              <a:solidFill>
                <a:srgbClr val="002060"/>
              </a:solidFill>
              <a:latin typeface="Arial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hr-HR" sz="7200" b="1" dirty="0">
                <a:solidFill>
                  <a:srgbClr val="002060"/>
                </a:solidFill>
                <a:latin typeface="Arial" pitchFamily="34" charset="0"/>
                <a:cs typeface="Arial" panose="020B0604020202020204" pitchFamily="34" charset="0"/>
              </a:rPr>
              <a:t>Prioritetna područja </a:t>
            </a:r>
            <a:r>
              <a:rPr lang="hr-HR" sz="7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utvrđena Strategijom: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hr-HR" sz="6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Obitelj i život u zajednici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hr-HR" sz="6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Odgoj i obrazovanje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hr-HR" sz="6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Zdravstvena zaštita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hr-HR" sz="6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Socijalna skrb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hr-HR" sz="6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Stanovanje, mobilnost i pristupačnost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hr-HR" sz="6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 Profesionalna rehabilitacija, zapošljavanje, rad i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hr-HR" sz="6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mirovinsko osiguranje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hr-HR" sz="6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 Pravna zaštita i zaštita od zlostavljanja</a:t>
            </a:r>
          </a:p>
          <a:p>
            <a:pPr marL="0" indent="0">
              <a:lnSpc>
                <a:spcPct val="150000"/>
              </a:lnSpc>
              <a:buNone/>
            </a:pPr>
            <a:endParaRPr lang="hr-HR" sz="4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hr-HR" sz="4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71136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80644"/>
            <a:ext cx="10515600" cy="1325563"/>
          </a:xfrm>
        </p:spPr>
        <p:txBody>
          <a:bodyPr>
            <a:normAutofit/>
          </a:bodyPr>
          <a:lstStyle/>
          <a:p>
            <a:pPr algn="ctr"/>
            <a:b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r-HR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Strategija izjedanačavanja mogućnosti za osobe s invalidetom Grada Dubrovnika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4528" y="2086853"/>
            <a:ext cx="5181600" cy="4121149"/>
          </a:xfrm>
        </p:spPr>
        <p:txBody>
          <a:bodyPr>
            <a:normAutofit fontScale="250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endParaRPr lang="hr-HR" sz="4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hr-HR" sz="6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vi-VN" sz="6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8. Informiranje, komunikacija i podizanje razine</a:t>
            </a:r>
            <a:endParaRPr lang="hr-HR" sz="6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hr-HR" sz="6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vi-VN" sz="6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svijesti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hr-HR" sz="6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vi-VN" sz="6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9. Sudjelovanje u kulturnom životu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vi-VN" sz="6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10. Sudjelovanje u javnom i političkom životu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vi-VN" sz="6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11. Istraživanje i razvoj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vi-VN" sz="6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12. Rekreacija, razonoda i šport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vi-VN" sz="6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13. Rizične situacije i humanitarna krizna stanja 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vi-VN" sz="6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14. Udruge osoba s invaliditetom u civilnom društvu</a:t>
            </a:r>
          </a:p>
          <a:p>
            <a:pPr marL="0" indent="0">
              <a:lnSpc>
                <a:spcPct val="150000"/>
              </a:lnSpc>
              <a:buNone/>
            </a:pPr>
            <a:endParaRPr lang="vi-VN" sz="4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hr-HR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55871" y="2086853"/>
            <a:ext cx="5197929" cy="4118004"/>
          </a:xfrm>
        </p:spPr>
        <p:txBody>
          <a:bodyPr>
            <a:normAutofit fontScale="25000" lnSpcReduction="20000"/>
          </a:bodyPr>
          <a:lstStyle/>
          <a:p>
            <a:pPr marL="0" indent="0">
              <a:lnSpc>
                <a:spcPct val="150000"/>
              </a:lnSpc>
              <a:buNone/>
            </a:pPr>
            <a:endParaRPr lang="hr-HR" sz="4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vi-VN" sz="4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 planiranju i provođenju mjera i aktivnosti na svim područjima Strategije posebnu pažnju treba posvetiti pojedinim skupinama osoba s invaliditetom: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vi-VN" sz="4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  <a:r>
              <a:rPr lang="hr-HR" sz="4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ženama i djevojkama s invaliditetom </a:t>
            </a:r>
            <a:r>
              <a:rPr lang="vi-VN" sz="4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koje su često suočene s višestrukom diskriminacijom</a:t>
            </a:r>
            <a:r>
              <a:rPr lang="en-US" sz="4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 obzirom na spol i invaliditet</a:t>
            </a:r>
            <a:r>
              <a:rPr lang="hr-HR" sz="4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endParaRPr lang="vi-VN" sz="4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vi-VN" sz="4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  <a:r>
              <a:rPr lang="hr-HR" sz="4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osobama s invaliditetom koje trebaju visoku razinu društvene potpore</a:t>
            </a:r>
            <a:r>
              <a:rPr lang="vi-VN" sz="4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 čija kvaliteta života najizravnije ovisi o razvijenosti i dostupnosti servisa i usluga u zajednici</a:t>
            </a:r>
            <a:r>
              <a:rPr lang="hr-HR" sz="4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endParaRPr lang="vi-VN" sz="4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vi-VN" sz="4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  <a:r>
              <a:rPr lang="hr-HR" sz="4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djeci s teškoćama u razvoju </a:t>
            </a:r>
            <a:r>
              <a:rPr lang="vi-VN" sz="4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treba omogućiti uživanje svih prava kao svoj drugoj djeci u skladu s Konvencijom o pravima djeteta te osigurati potpuni razvoj svih potencijala habilitacijskim postupcima od najranije dobi</a:t>
            </a:r>
            <a:r>
              <a:rPr lang="hr-HR" sz="4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endParaRPr lang="vi-VN" sz="4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vi-VN" sz="4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  <a:r>
              <a:rPr lang="hr-HR" sz="4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mladim osobama s invaliditetom </a:t>
            </a:r>
            <a:r>
              <a:rPr lang="vi-VN" sz="4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koje se, kao osobito ranjiva skupina, suočavaju s nizom zapreka u procesu obrazovanja, zapošljavanja i stanovanja</a:t>
            </a:r>
            <a:r>
              <a:rPr lang="hr-HR" sz="4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te</a:t>
            </a:r>
            <a:endParaRPr lang="vi-VN" sz="4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vi-VN" sz="4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  <a:r>
              <a:rPr lang="hr-HR" sz="4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osobama s invaliditetom starije životne dobi </a:t>
            </a:r>
            <a:r>
              <a:rPr lang="vi-VN" sz="4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čiji udio u općoj populaciji kontinuirano raste.</a:t>
            </a:r>
          </a:p>
          <a:p>
            <a:pPr marL="0" indent="0">
              <a:lnSpc>
                <a:spcPct val="150000"/>
              </a:lnSpc>
              <a:buNone/>
            </a:pPr>
            <a:endParaRPr lang="vi-VN" sz="4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hr-HR" sz="4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hr-HR" sz="4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47852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b="1" dirty="0" err="1">
                <a:latin typeface="Arial" pitchFamily="34" charset="0"/>
                <a:cs typeface="Arial" pitchFamily="34" charset="0"/>
              </a:rPr>
              <a:t>Šport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za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osobe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s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invaliditetom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u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gradu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Dubrovniku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</a:t>
            </a:r>
            <a:br>
              <a:rPr lang="en-US" sz="2800" b="1" dirty="0">
                <a:latin typeface="Arial" pitchFamily="34" charset="0"/>
                <a:cs typeface="Arial" pitchFamily="34" charset="0"/>
              </a:rPr>
            </a:b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hr-HR" sz="1400" dirty="0">
                <a:latin typeface="Arial" pitchFamily="34" charset="0"/>
                <a:cs typeface="Arial" pitchFamily="34" charset="0"/>
              </a:rPr>
              <a:t>Grad Dubrovnik je kao prvi grad u Republici Hrvatskoj u svom proračunu  za 2022. godinu izdvojio zasebnu stavku za šport osoba s invaliditetom u visini od 250 tisuća kuna. </a:t>
            </a:r>
          </a:p>
          <a:p>
            <a:r>
              <a:rPr lang="hr-HR" sz="1400" dirty="0">
                <a:latin typeface="Arial" pitchFamily="34" charset="0"/>
                <a:cs typeface="Arial" pitchFamily="34" charset="0"/>
              </a:rPr>
              <a:t>Osnovni cilj projekta je integracija u društvo djece s teškoćama u razvoju kroz kontinuirano bavljenje športskim aktivnostima, a dodatna dobrobit je poboljšanje motoričkih i kognitivnih kapaciteta te druženje i stvaranje novih prijateljstava kroz igru i šport, neovisno o vrsti i stupnju fizičkih i intelektualnih teškoća. </a:t>
            </a:r>
          </a:p>
          <a:p>
            <a:r>
              <a:rPr lang="en-US" sz="1400" dirty="0">
                <a:latin typeface="Arial" pitchFamily="34" charset="0"/>
                <a:cs typeface="Arial" pitchFamily="34" charset="0"/>
              </a:rPr>
              <a:t>B</a:t>
            </a:r>
            <a:r>
              <a:rPr lang="pl-PL" sz="1400" dirty="0">
                <a:latin typeface="Arial" pitchFamily="34" charset="0"/>
                <a:cs typeface="Arial" pitchFamily="34" charset="0"/>
              </a:rPr>
              <a:t>itno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 je</a:t>
            </a:r>
            <a:r>
              <a:rPr lang="pl-PL" sz="1400" dirty="0">
                <a:latin typeface="Arial" pitchFamily="34" charset="0"/>
                <a:cs typeface="Arial" pitchFamily="34" charset="0"/>
              </a:rPr>
              <a:t> da djeca kroz bavljenje 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š</a:t>
            </a:r>
            <a:r>
              <a:rPr lang="pl-PL" sz="1400" dirty="0">
                <a:latin typeface="Arial" pitchFamily="34" charset="0"/>
                <a:cs typeface="Arial" pitchFamily="34" charset="0"/>
              </a:rPr>
              <a:t>portom budu zdravija, poboljšaju svoje fizičke i mentalne kapacitete, ali je puno bitnije njihovo upoznavanje, druženje i prijateljstvo, a u širem društvenom smislu potpuno eliminiranje bilo kakve diskriminacije i u konačnici izjednačavanje mogućnosti za djecu teškoćama u razvoju i potupna inkluzija u sve sfere društvenog života.</a:t>
            </a:r>
            <a:endParaRPr lang="en-US" sz="1400" dirty="0">
              <a:latin typeface="Arial" pitchFamily="34" charset="0"/>
              <a:cs typeface="Arial" pitchFamily="34" charset="0"/>
            </a:endParaRPr>
          </a:p>
          <a:p>
            <a:r>
              <a:rPr lang="pl-PL" sz="1400" dirty="0">
                <a:latin typeface="Arial" pitchFamily="34" charset="0"/>
                <a:cs typeface="Arial" pitchFamily="34" charset="0"/>
              </a:rPr>
              <a:t>Grad Dubrovnik raspisao javni poziv za Program javnih potreba u športu za osobe s invaliditetom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>
                <a:latin typeface="Arial" pitchFamily="34" charset="0"/>
                <a:cs typeface="Arial" pitchFamily="34" charset="0"/>
              </a:rPr>
              <a:t>za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 2022. </a:t>
            </a:r>
            <a:r>
              <a:rPr lang="en-US" sz="1400" dirty="0" err="1">
                <a:latin typeface="Arial" pitchFamily="34" charset="0"/>
                <a:cs typeface="Arial" pitchFamily="34" charset="0"/>
              </a:rPr>
              <a:t>godinu</a:t>
            </a:r>
            <a:endParaRPr lang="en-US" sz="1400" dirty="0">
              <a:latin typeface="Arial" pitchFamily="34" charset="0"/>
              <a:cs typeface="Arial" pitchFamily="34" charset="0"/>
            </a:endParaRPr>
          </a:p>
          <a:p>
            <a:r>
              <a:rPr lang="pl-PL" sz="1400" dirty="0">
                <a:latin typeface="Arial" pitchFamily="34" charset="0"/>
                <a:cs typeface="Arial" pitchFamily="34" charset="0"/>
              </a:rPr>
              <a:t>Javni poziv je bio raspisan od 9. kolovoza do 20. rujna, na koji se javio Teniski klub Dubrovnik</a:t>
            </a:r>
          </a:p>
          <a:p>
            <a:pPr marL="0" indent="0">
              <a:buNone/>
            </a:pPr>
            <a:endParaRPr lang="pl-PL" sz="1400" dirty="0">
              <a:latin typeface="Arial" pitchFamily="34" charset="0"/>
              <a:cs typeface="Arial" pitchFamily="34" charset="0"/>
            </a:endParaRPr>
          </a:p>
          <a:p>
            <a:endParaRPr lang="pl-PL" sz="1400" dirty="0">
              <a:latin typeface="Arial" pitchFamily="34" charset="0"/>
              <a:cs typeface="Arial" pitchFamily="34" charset="0"/>
            </a:endParaRPr>
          </a:p>
          <a:p>
            <a:endParaRPr lang="pl-PL" sz="1400" dirty="0">
              <a:latin typeface="Arial" pitchFamily="34" charset="0"/>
              <a:cs typeface="Arial" pitchFamily="34" charset="0"/>
            </a:endParaRPr>
          </a:p>
          <a:p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vi-VN" sz="1400" dirty="0"/>
              <a:t>Želeći dobiti što širu sliku o potrebama i afinitetima djece s teškoćama s područja grada Dubrovnika za bavljenje </a:t>
            </a:r>
            <a:r>
              <a:rPr lang="en-US" sz="1400" dirty="0"/>
              <a:t>š</a:t>
            </a:r>
            <a:r>
              <a:rPr lang="vi-VN" sz="1400" dirty="0"/>
              <a:t>portskim aktivnostima, Grad Dubrovnik je za suradnju zamolio predsjednicu udruge "Poseban prijatelj" Dženitu Lazarević, koja je pripremila i objavila anketni upitnik na koji su se mogli javiti svi zainteresirani za uključivanje u ovaj projekt  </a:t>
            </a:r>
          </a:p>
          <a:p>
            <a:r>
              <a:rPr lang="vi-VN" sz="1400" dirty="0"/>
              <a:t>Anketom se željela utvrditi zainteresiranost dubrovačke djece koja imaju teškoće u  razvoju i njihovih roditelja za bavljenje </a:t>
            </a:r>
            <a:r>
              <a:rPr lang="en-US" sz="1400" dirty="0"/>
              <a:t>š</a:t>
            </a:r>
            <a:r>
              <a:rPr lang="vi-VN" sz="1400" dirty="0"/>
              <a:t>portom, uzimajući u obzir oblik i karakter oštećenja odnosno teškoće. </a:t>
            </a:r>
            <a:endParaRPr lang="en-US" sz="1400" dirty="0"/>
          </a:p>
          <a:p>
            <a:r>
              <a:rPr lang="vi-VN" sz="1400" dirty="0"/>
              <a:t>Pokazalo se da je najviše zainteresiranih s autizmom, tjelesnim i intelektualnim teškoćama, Downovim sindromom i poremećajem ADHD. </a:t>
            </a:r>
            <a:endParaRPr lang="en-US" sz="1400" dirty="0"/>
          </a:p>
          <a:p>
            <a:r>
              <a:rPr lang="vi-VN" sz="1400" dirty="0"/>
              <a:t>Obradom podataka utvrđeni su prioritetni </a:t>
            </a:r>
            <a:r>
              <a:rPr lang="en-US" sz="1400" dirty="0"/>
              <a:t>š</a:t>
            </a:r>
            <a:r>
              <a:rPr lang="vi-VN" sz="1400" dirty="0"/>
              <a:t>portovi, koji sublimiraju afinitete djece i roditelja za bavljenje </a:t>
            </a:r>
            <a:r>
              <a:rPr lang="en-US" sz="1400" dirty="0"/>
              <a:t>š</a:t>
            </a:r>
            <a:r>
              <a:rPr lang="vi-VN" sz="1400" dirty="0"/>
              <a:t>portom te adekvatnost pojedinog </a:t>
            </a:r>
            <a:r>
              <a:rPr lang="en-US" sz="1400" dirty="0"/>
              <a:t>š</a:t>
            </a:r>
            <a:r>
              <a:rPr lang="vi-VN" sz="1400" dirty="0"/>
              <a:t>porta s obzirom na karakter teškoće u razvoju. To su judo, atletika, nogomet, plivanje i stolni tenis.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30328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35716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br>
              <a:rPr lang="pt-BR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pt-BR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31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Šport za osobe s invaliditetom u gradu Dubrovniku </a:t>
            </a:r>
            <a:br>
              <a:rPr lang="pt-BR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hr-HR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0036" y="2086853"/>
            <a:ext cx="5181600" cy="4121149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endParaRPr lang="pl-PL" sz="11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hr-HR" sz="11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055813"/>
            <a:ext cx="5181600" cy="4121150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endParaRPr lang="en-US" sz="11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10000"/>
              </a:lnSpc>
              <a:buNone/>
            </a:pPr>
            <a:endParaRPr lang="hr-HR" sz="11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C:\Users\mkaticic\Desktop\Screenshot_20221114_11384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836" y="2122497"/>
            <a:ext cx="3972033" cy="3617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mkaticic\Desktop\Screenshot_20221114_11391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3671" y="2122497"/>
            <a:ext cx="3839485" cy="3683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12375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80644"/>
            <a:ext cx="10515600" cy="1325563"/>
          </a:xfrm>
        </p:spPr>
        <p:txBody>
          <a:bodyPr>
            <a:normAutofit/>
          </a:bodyPr>
          <a:lstStyle/>
          <a:p>
            <a:pPr algn="ctr"/>
            <a:br>
              <a:rPr lang="pt-BR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Šport za osobe s invaliditetom u gradu Dubrovniku</a:t>
            </a:r>
            <a:br>
              <a:rPr lang="pt-BR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hr-HR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055813"/>
            <a:ext cx="5181600" cy="4121150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endParaRPr lang="hr-HR" sz="11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buNone/>
            </a:pPr>
            <a:endParaRPr lang="hr-HR" sz="11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buNone/>
            </a:pPr>
            <a:endParaRPr lang="hr-HR" sz="11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buNone/>
            </a:pPr>
            <a:endParaRPr lang="hr-HR" sz="11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buNone/>
            </a:pPr>
            <a:endParaRPr lang="hr-HR" sz="11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C:\Users\mkaticic\Desktop\Screenshot_20221114_11394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638" y="2130879"/>
            <a:ext cx="4250199" cy="3703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mkaticic\Desktop\Screenshot_20221114_11395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0606" y="2140097"/>
            <a:ext cx="4367893" cy="3797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26882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r-HR" sz="2800" b="1" dirty="0">
                <a:latin typeface="Arial" pitchFamily="34" charset="0"/>
                <a:cs typeface="Arial" pitchFamily="34" charset="0"/>
              </a:rPr>
              <a:t>Šport za osobe s invaliditetom u gradu Dubrovniku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hr-HR" sz="2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buNone/>
            </a:pPr>
            <a:endParaRPr lang="vi-VN" sz="4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hr-HR" sz="4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r-H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hr-HR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86096" y="308626"/>
            <a:ext cx="613138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4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hr-HR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688771" y="754901"/>
            <a:ext cx="6096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br>
              <a:rPr lang="pt-BR" sz="2800" b="1" dirty="0">
                <a:latin typeface="Arial" pitchFamily="34" charset="0"/>
                <a:cs typeface="Arial" pitchFamily="34" charset="0"/>
              </a:rPr>
            </a:b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 descr="C:\Users\mkaticic\Desktop\Screenshot_20221114_11390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698" y="1798815"/>
            <a:ext cx="4392386" cy="4538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72749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r-HR" sz="2800" b="1" dirty="0">
                <a:latin typeface="Arial" pitchFamily="34" charset="0"/>
                <a:cs typeface="Arial" pitchFamily="34" charset="0"/>
              </a:rPr>
              <a:t>Šport za osobe s invaliditetom u gradu Dubrovniku</a:t>
            </a:r>
            <a:r>
              <a:rPr lang="hr-HR" dirty="0"/>
              <a:t> </a:t>
            </a:r>
            <a:br>
              <a:rPr lang="hr-HR" dirty="0"/>
            </a:b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93"/>
            <a:ext cx="5178879" cy="435127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vi-VN" sz="1400" dirty="0">
                <a:latin typeface="Arial" panose="020B0604020202020204" pitchFamily="34" charset="0"/>
                <a:cs typeface="Arial" panose="020B0604020202020204" pitchFamily="34" charset="0"/>
              </a:rPr>
              <a:t>Na poziv udruge "Akademija zdravog življenja" Grad Dubrovnik uključio se u projekt Sportske lige za djecu s teškoćama u razvoju, Special Power League. 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vi-VN" sz="1400" dirty="0">
                <a:latin typeface="Arial" panose="020B0604020202020204" pitchFamily="34" charset="0"/>
                <a:cs typeface="Arial" panose="020B0604020202020204" pitchFamily="34" charset="0"/>
              </a:rPr>
              <a:t>Liga je osnovana 2018. godine, a ubrzo su joj se pridružili Hrvatski nogometni savez, Hrvatski rukometni savez, brojni hrvatski nogometni i rukometni klubovi, kao i udruge koje skrbe o djeci s teškoćama u razvoju. 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vi-VN" sz="1400" dirty="0">
                <a:latin typeface="Arial" panose="020B0604020202020204" pitchFamily="34" charset="0"/>
                <a:cs typeface="Arial" panose="020B0604020202020204" pitchFamily="34" charset="0"/>
              </a:rPr>
              <a:t>Ambasador joj je hrvatski nogometni reprezentativac Mateo Kovačić, čija zaklada snažno podupire ovaj projekt.</a:t>
            </a:r>
          </a:p>
          <a:p>
            <a:pPr marL="0" indent="0">
              <a:buNone/>
            </a:pPr>
            <a:r>
              <a:rPr lang="vi-VN" sz="1400" dirty="0">
                <a:latin typeface="Arial" panose="020B0604020202020204" pitchFamily="34" charset="0"/>
                <a:cs typeface="Arial" panose="020B0604020202020204" pitchFamily="34" charset="0"/>
              </a:rPr>
              <a:t>Osnovni je cilj projekta integracija u društvo djece s teškoćama u razvoju kroz kontinuirano bavljenje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š</a:t>
            </a:r>
            <a:r>
              <a:rPr lang="vi-VN" sz="1400" dirty="0">
                <a:latin typeface="Arial" panose="020B0604020202020204" pitchFamily="34" charset="0"/>
                <a:cs typeface="Arial" panose="020B0604020202020204" pitchFamily="34" charset="0"/>
              </a:rPr>
              <a:t>portskim aktivnostima, a dodatna dobrobit poboljšanje motoričkih i kognitivnih kapaciteta te druženje i stvaranje novih prijateljstava kroz igru i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š</a:t>
            </a:r>
            <a:r>
              <a:rPr lang="vi-VN" sz="1400" dirty="0">
                <a:latin typeface="Arial" panose="020B0604020202020204" pitchFamily="34" charset="0"/>
                <a:cs typeface="Arial" panose="020B0604020202020204" pitchFamily="34" charset="0"/>
              </a:rPr>
              <a:t>port, neovisno o vrsti i stupnju fizičkih i intelektualnih teškoća.</a:t>
            </a:r>
          </a:p>
          <a:p>
            <a:pPr marL="0" indent="0">
              <a:buNone/>
            </a:pPr>
            <a:endParaRPr lang="vi-VN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vi-VN" sz="3000" dirty="0"/>
          </a:p>
          <a:p>
            <a:endParaRPr lang="hr-H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7320" y="2049235"/>
            <a:ext cx="4669973" cy="3869871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hr-H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645229" y="155119"/>
            <a:ext cx="646611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4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endParaRPr lang="hr-HR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C:\Users\mkaticic\Desktop\SPL-Lo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7102" y="1485797"/>
            <a:ext cx="4276277" cy="4293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2374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80644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hr-HR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Šport za osobe s invaliditetom u gradu Dubrovniku </a:t>
            </a:r>
            <a:br>
              <a:rPr lang="hr-HR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hr-HR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hr-HR" sz="1400" dirty="0">
                <a:latin typeface="Arial" pitchFamily="34" charset="0"/>
                <a:cs typeface="Arial" pitchFamily="34" charset="0"/>
              </a:rPr>
              <a:t>Treća je inicijativa Športskog saveza osoba s invaliditetom Grada Splita da se u Dubrovniku organizira promocija športskih disciplina kojima se mogu baviti osobe s invaliditetom. </a:t>
            </a:r>
          </a:p>
          <a:p>
            <a:r>
              <a:rPr lang="hr-HR" sz="1400" dirty="0">
                <a:latin typeface="Arial" pitchFamily="34" charset="0"/>
                <a:cs typeface="Arial" pitchFamily="34" charset="0"/>
              </a:rPr>
              <a:t>Prihvativši inicijativu, Grad Dubrovnik je osigurao dvoranu Osnovne škole Montovjerna, u kojoj je 21. listopada Športski savez osoba s invaliditetom Grada Splita, uz potporu Grada Dubrovnika i udruge Bonsai, organizirao „Paraolimpijski školski dan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“. </a:t>
            </a:r>
          </a:p>
          <a:p>
            <a:r>
              <a:rPr lang="hr-HR" sz="1400" dirty="0">
                <a:latin typeface="Arial" pitchFamily="34" charset="0"/>
                <a:cs typeface="Arial" pitchFamily="34" charset="0"/>
              </a:rPr>
              <a:t>Na šest su se postaja predstavili športovi primjereni za osobe s invaliditetom: atletika, boćanje, košarka u kolicima, sjedeća odbojka, stolni tenis i taekwon-do.</a:t>
            </a:r>
          </a:p>
          <a:p>
            <a:r>
              <a:rPr lang="hr-HR" sz="1400" dirty="0">
                <a:latin typeface="Arial" pitchFamily="34" charset="0"/>
                <a:cs typeface="Arial" pitchFamily="34" charset="0"/>
              </a:rPr>
              <a:t>Ujedno su se predstavile i mogućnosti rekreacije za osobe sa invaliditetom i poteškoćama koje pod mentorstvom Svena Krile organizira skupina mladih volontera Udruge Bonsai a u okviru projekta „Dubrovnik 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support</a:t>
            </a:r>
            <a:r>
              <a:rPr lang="hr-HR" sz="1400" dirty="0">
                <a:latin typeface="Arial" pitchFamily="34" charset="0"/>
                <a:cs typeface="Arial" pitchFamily="34" charset="0"/>
              </a:rPr>
              <a:t> tim“, koji se financira kroz projekt Europskih Snaga Solidarnosti.</a:t>
            </a:r>
          </a:p>
          <a:p>
            <a:endParaRPr lang="en-US" sz="1400" dirty="0">
              <a:latin typeface="Arial" pitchFamily="34" charset="0"/>
              <a:cs typeface="Arial" pitchFamily="34" charset="0"/>
            </a:endParaRPr>
          </a:p>
          <a:p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Users\mkaticic\Desktop\20221021_17281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4036" y="2152083"/>
            <a:ext cx="5181600" cy="2914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51776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1947</TotalTime>
  <Words>1314</Words>
  <Application>Microsoft Office PowerPoint</Application>
  <PresentationFormat>Widescreen</PresentationFormat>
  <Paragraphs>95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PowerPoint Presentation</vt:lpstr>
      <vt:lpstr> Strategija izjednačavanja mogućnosti za osobe s invalidetom Grada Dubrovnika</vt:lpstr>
      <vt:lpstr> Strategija izjedanačavanja mogućnosti za osobe s invalidetom Grada Dubrovnika</vt:lpstr>
      <vt:lpstr>Šport za osobe s invaliditetom u gradu Dubrovniku  </vt:lpstr>
      <vt:lpstr>  Šport za osobe s invaliditetom u gradu Dubrovniku  </vt:lpstr>
      <vt:lpstr> Šport za osobe s invaliditetom u gradu Dubrovniku </vt:lpstr>
      <vt:lpstr>Šport za osobe s invaliditetom u gradu Dubrovniku </vt:lpstr>
      <vt:lpstr>Šport za osobe s invaliditetom u gradu Dubrovniku  </vt:lpstr>
      <vt:lpstr>Šport za osobe s invaliditetom u gradu Dubrovniku  </vt:lpstr>
      <vt:lpstr>Šport za osobe s invaliditetom u gradu Dubrovniku </vt:lpstr>
      <vt:lpstr>Šport za osobe s invaliditetom u gradu Dubrovniku </vt:lpstr>
      <vt:lpstr>Šport za osobe s invaliditetom u gradu Dubrovniku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Dorja Vočanec</dc:creator>
  <cp:lastModifiedBy>Dživo Brčić</cp:lastModifiedBy>
  <cp:revision>247</cp:revision>
  <cp:lastPrinted>2020-01-15T09:16:02Z</cp:lastPrinted>
  <dcterms:created xsi:type="dcterms:W3CDTF">2018-05-15T09:50:06Z</dcterms:created>
  <dcterms:modified xsi:type="dcterms:W3CDTF">2022-11-30T14:04:29Z</dcterms:modified>
</cp:coreProperties>
</file>