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7" r:id="rId3"/>
    <p:sldId id="299" r:id="rId4"/>
    <p:sldId id="313" r:id="rId5"/>
    <p:sldId id="314" r:id="rId6"/>
    <p:sldId id="300" r:id="rId7"/>
    <p:sldId id="308" r:id="rId8"/>
    <p:sldId id="309" r:id="rId9"/>
    <p:sldId id="306" r:id="rId10"/>
    <p:sldId id="310" r:id="rId11"/>
    <p:sldId id="307" r:id="rId12"/>
  </p:sldIdLst>
  <p:sldSz cx="12192000" cy="6858000"/>
  <p:notesSz cx="6819900" cy="99187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9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93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607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912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277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313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795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34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074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253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706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E7DB-CC68-434D-BAFE-05D0A6938133}" type="datetimeFigureOut">
              <a:rPr lang="hr-HR" smtClean="0"/>
              <a:t>13.09.2022.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9B052-92D7-4D4C-A1FA-76282017A5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9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49" t="9245" r="20521" b="74870"/>
          <a:stretch/>
        </p:blipFill>
        <p:spPr>
          <a:xfrm>
            <a:off x="12700" y="0"/>
            <a:ext cx="12179300" cy="205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0493" y="316804"/>
            <a:ext cx="10381343" cy="1423791"/>
          </a:xfrm>
        </p:spPr>
        <p:txBody>
          <a:bodyPr>
            <a:normAutofit/>
          </a:bodyPr>
          <a:lstStyle/>
          <a:p>
            <a:r>
              <a:rPr lang="hr-HR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Dubrovnik zdravi grad</a:t>
            </a:r>
            <a:endParaRPr lang="hr-HR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986" y="2694215"/>
            <a:ext cx="9476014" cy="3396342"/>
          </a:xfrm>
        </p:spPr>
        <p:txBody>
          <a:bodyPr>
            <a:normAutofit lnSpcReduction="10000"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Dubrovački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skrbi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Domovinskog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rata do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danas</a:t>
            </a:r>
            <a:endParaRPr lang="hr-HR" sz="4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Miho Katičić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mag.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oec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Dubrovnik</a:t>
            </a:r>
            <a:endParaRPr lang="hr-H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7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Novi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projekt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Prihvatilišta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za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beskućnike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2" y="2481943"/>
            <a:ext cx="5207001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87" y="2481943"/>
            <a:ext cx="4787408" cy="29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4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2" t="9115" r="20416" b="74740"/>
          <a:stretch/>
        </p:blipFill>
        <p:spPr>
          <a:xfrm>
            <a:off x="0" y="-1"/>
            <a:ext cx="12192000" cy="208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644"/>
            <a:ext cx="10515600" cy="1325563"/>
          </a:xfrm>
        </p:spPr>
        <p:txBody>
          <a:bodyPr/>
          <a:lstStyle/>
          <a:p>
            <a:pPr algn="ctr"/>
            <a:endParaRPr lang="hr-H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hr-H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hr-H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bene pro </a:t>
            </a:r>
            <a:r>
              <a:rPr lang="hr-H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toto</a:t>
            </a:r>
            <a:r>
              <a:rPr lang="hr-H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libertas</a:t>
            </a:r>
            <a:r>
              <a:rPr lang="hr-H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venditur</a:t>
            </a:r>
            <a:r>
              <a:rPr lang="hr-H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auro!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Sloboda se ne prodaje ni za </a:t>
            </a:r>
            <a:r>
              <a:rPr lang="hr-H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</a:t>
            </a:r>
            <a:r>
              <a:rPr lang="hr-H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zlato!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r-H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hr-H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endParaRPr lang="hr-HR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5484"/>
            <a:ext cx="5181600" cy="390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2" t="9115" r="20416" b="74740"/>
          <a:stretch/>
        </p:blipFill>
        <p:spPr>
          <a:xfrm>
            <a:off x="0" y="-1"/>
            <a:ext cx="12192000" cy="208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64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ački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hr-H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4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Uvod</a:t>
            </a:r>
            <a:endParaRPr lang="vi-VN" sz="5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Prema Zakonu o socijalnoj skrbi beskućnik je osoba koja nema mjesto stanovanja niti sredstava kojima bi mogla namiriti potrebu stanovanja te je privremeno smještena u </a:t>
            </a:r>
            <a:r>
              <a:rPr lang="hr-HR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prihvatilištu </a:t>
            </a:r>
            <a:r>
              <a:rPr lang="hr-HR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 boravi na javnim ili drugim mjestima koja nisu namijenjena za stanovanje.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strateškim dokumentima EU-a jedna od glavnih mjera u području zapošljavanja i socijalne politike Europske komisije je socijalna uključenost i borba protiv siromaštva, a Hrvatska i Europska komisija imaju i potpisan zajednički memorandum o socijalnom uključivanju, koji je identificirao beskućnike kao jednu od socijalno najisključenijih </a:t>
            </a:r>
            <a:r>
              <a:rPr lang="hr-HR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skupina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hr-HR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r-HR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2192988"/>
            <a:ext cx="4893129" cy="431394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5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Povijesni </a:t>
            </a:r>
            <a:r>
              <a:rPr lang="vi-VN" sz="5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slijed</a:t>
            </a:r>
            <a:endParaRPr lang="en-US" sz="5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Vis 2</a:t>
            </a:r>
            <a:r>
              <a:rPr lang="en-US" sz="5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od 1991. bio u </a:t>
            </a:r>
            <a:r>
              <a:rPr lang="en-US" sz="5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funkciji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privremenog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zbrinjavanja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prognanika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  <a:r>
              <a:rPr lang="en-US" sz="5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izbjeglica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5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područja</a:t>
            </a:r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bivše</a:t>
            </a:r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Općine</a:t>
            </a:r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Dubrovnik.</a:t>
            </a:r>
            <a:endParaRPr lang="vi-VN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Temeljem Zakona o zabrani raspolaganja i preuzimanja sredstava određenih pravnih osoba na teritoriju RH, Vlada RH preuzela je u posjed i korištenje Hotel Vis 2, na kojem vlasnička ovlaštenja ima ZOI '84. </a:t>
            </a:r>
            <a:r>
              <a:rPr lang="en-US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Olimpijski centar Sarajevo.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siječnju </a:t>
            </a:r>
            <a:r>
              <a:rPr lang="vi-VN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en-US" sz="5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5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rada i socijalne skrbi uputilo je Gradskom poglavarstvu Naredbu kojom Grad treba preuzeti i istovremeno predati hotel i njegove pokretnine na korištenje Regionalnom uredu za prognanike i izbjeglice za smještaj prognanika i </a:t>
            </a:r>
            <a:r>
              <a:rPr lang="vi-VN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izbjeglica. </a:t>
            </a:r>
            <a:endParaRPr lang="vi-VN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5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5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r-HR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2" t="9115" r="20416" b="74740"/>
          <a:stretch/>
        </p:blipFill>
        <p:spPr>
          <a:xfrm>
            <a:off x="0" y="-1"/>
            <a:ext cx="12192000" cy="208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64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ački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hr-H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4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Gradsko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poglavarstvo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9.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veljače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1999.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donijelo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zaključak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primopredaji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Dogovorno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Regionalnim uredom i uz suglasnost Vlade, uz prognanike s pravom obnove stambenih objekata, u hotel su smještene i osobe koje su bile krajnje socijalno i stambeno ugrožene, među kojima su i 4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ratna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vojna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invalida</a:t>
            </a: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2009. godine Ministarstvo regionalnog razvoja, šumarstva i vodnog gospodarstva Republike Hrvatske daje suglasnost da se u prostoru Hotela Vis 2 organizira Privremeno prihvatilište za smještaj osoba slabijeg imovnog </a:t>
            </a: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Gradsko vijeće donosi  je Pravilnik o  ostvarivanju prava na smještaj u Privremeno prihvatilište za smještaj socijalno ugroženih osoba s područja Grada </a:t>
            </a: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Dubrovnika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r-H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r-H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orisni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endParaRPr lang="hr-H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prihvatilištu je smještena 41 osoba različitog radnog statusa i izvora prihoda.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Prosječna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korisnika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54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hr-H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osoba ženskog spola, a 31 osoba su muškarci.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Četiri </a:t>
            </a:r>
            <a:r>
              <a:rPr lang="hr-H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osobe starije su od 65 godina (1 žena i 3 muškarca).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Prema obiteljskom statusu u Prihvatilištu su </a:t>
            </a:r>
            <a:r>
              <a:rPr lang="hr-H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smještene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r-H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 peteročlana obitelj, dvije dvočlane obitelji, jedna tročlana obitelj i 29 osoba koje su samci.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Njihov smještaj u najvećem broju slučajeva trajnije </a:t>
            </a:r>
            <a:r>
              <a:rPr lang="hr-H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prirode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r-H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r-H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Privremeno</a:t>
            </a:r>
            <a:r>
              <a:rPr lang="en-US" b="1" dirty="0" smtClean="0"/>
              <a:t> </a:t>
            </a:r>
            <a:r>
              <a:rPr lang="en-US" b="1" dirty="0" err="1" smtClean="0"/>
              <a:t>prihvatilište</a:t>
            </a:r>
            <a:r>
              <a:rPr lang="en-US" b="1" dirty="0" smtClean="0"/>
              <a:t> u </a:t>
            </a:r>
            <a:r>
              <a:rPr lang="en-US" b="1" dirty="0" err="1" smtClean="0"/>
              <a:t>bivšem</a:t>
            </a:r>
            <a:r>
              <a:rPr lang="en-US" b="1" dirty="0" smtClean="0"/>
              <a:t> </a:t>
            </a:r>
            <a:r>
              <a:rPr lang="en-US" b="1" dirty="0" err="1" smtClean="0"/>
              <a:t>hotelu</a:t>
            </a:r>
            <a:r>
              <a:rPr lang="en-US" b="1" dirty="0" smtClean="0"/>
              <a:t> Vis 2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mkaticic\Desktop\Vis 2 eksterijer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9072"/>
            <a:ext cx="5181600" cy="35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06" y="2286733"/>
            <a:ext cx="5225143" cy="346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Privremeno</a:t>
            </a:r>
            <a:r>
              <a:rPr lang="en-US" b="1" dirty="0"/>
              <a:t> </a:t>
            </a:r>
            <a:r>
              <a:rPr lang="en-US" b="1" dirty="0" err="1"/>
              <a:t>prihvatilište</a:t>
            </a:r>
            <a:r>
              <a:rPr lang="en-US" b="1" dirty="0"/>
              <a:t> u </a:t>
            </a:r>
            <a:r>
              <a:rPr lang="en-US" b="1" dirty="0" err="1"/>
              <a:t>bivšem</a:t>
            </a:r>
            <a:r>
              <a:rPr lang="en-US" b="1" dirty="0"/>
              <a:t> </a:t>
            </a:r>
            <a:r>
              <a:rPr lang="en-US" b="1" dirty="0" err="1"/>
              <a:t>hotelu</a:t>
            </a:r>
            <a:r>
              <a:rPr lang="en-US" b="1" dirty="0"/>
              <a:t> Vis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68" y="2269671"/>
            <a:ext cx="5094891" cy="382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51" y="1696320"/>
            <a:ext cx="3377234" cy="450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2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2" t="9115" r="20416" b="74740"/>
          <a:stretch/>
        </p:blipFill>
        <p:spPr>
          <a:xfrm>
            <a:off x="0" y="-1"/>
            <a:ext cx="12192000" cy="208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64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ački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hr-H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872" y="2086853"/>
            <a:ext cx="5181600" cy="412114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vi-VN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Uloga </a:t>
            </a:r>
            <a:r>
              <a:rPr lang="vi-VN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Dubrovnika</a:t>
            </a:r>
            <a:endParaRPr lang="vi-VN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Dubrovnik sufinancira prihvatilište s oko 250.000 kuna godišnje (troškovi su uglavnom vezani za održavanje zgrade i plaćanje izdataka za </a:t>
            </a:r>
            <a:r>
              <a:rPr lang="en-US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opskrbu</a:t>
            </a:r>
            <a:r>
              <a:rPr lang="en-US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en-US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vi-VN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električnom</a:t>
            </a:r>
            <a:r>
              <a:rPr lang="en-US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energijo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Nakon što je Regionalni ured za prognanike i izbjeglice prestao plaćati izdatke za utrošenu električnu energiju i vodu,  plaćanje tih troškova preuzeo je Grad Dubrovnik.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Gradskog proračuna financirala se i sanacija ravnog krova na objektu te uređenje ulaza u objekt.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Zajedno s Volonterskim centrom Dubrovnik, organizirala se akcija uređenja okoliša i </a:t>
            </a:r>
            <a:r>
              <a:rPr lang="en-US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bojanje</a:t>
            </a:r>
            <a:r>
              <a:rPr lang="vi-VN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interijera (hodnika i soba).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Korisnici prihvatilišta koji nemaju nikakvih prihoda ujedno su i korisnici zajamčene minimalne naknade putem Centra za socijalnu skrb, ostvaruju pravo na prehranu u pučkoj kuhinji, besplatni javni gradski prijevoz te po potrebi  i jednokratnu novčanu pomoć. Sve rečene troškove snosi Grad Dubrovnik iz svog proračuna</a:t>
            </a:r>
          </a:p>
          <a:p>
            <a:pPr marL="0" indent="0">
              <a:lnSpc>
                <a:spcPct val="150000"/>
              </a:lnSpc>
              <a:buNone/>
            </a:pPr>
            <a:endParaRPr lang="hr-HR" sz="1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078" y="2086853"/>
            <a:ext cx="5181600" cy="412115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</a:t>
            </a:r>
            <a:r>
              <a:rPr lang="en-US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Dubrovnik je 2014. </a:t>
            </a:r>
            <a:r>
              <a:rPr lang="en-US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preuredio dvije prostorije u objektu Hotela Vis 2, u kojem  djelatnica Gradskog društva Crvenog </a:t>
            </a: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križa</a:t>
            </a:r>
            <a:r>
              <a:rPr lang="en-US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Dubrovnik</a:t>
            </a: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djelatnica Udruge "Dubrovnik zdravi Grad" provodi </a:t>
            </a: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ihosocijalni </a:t>
            </a:r>
            <a:r>
              <a:rPr lang="hr-HR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tretman korisnika. </a:t>
            </a:r>
            <a:endParaRPr lang="en-US" sz="15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r-HR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hr-HR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odnosi na pomoć pri zapošljavanju, psihosocijalne radionice, kreativne radionice, uključivanje u športske aktivnosti, računalne radionice i hortikulturne aktivnosti. Sve troškove rada ureda kao i troškove programa snosi Grad Dubrovnik iz svog proračuna.</a:t>
            </a:r>
          </a:p>
          <a:p>
            <a:pPr marL="0" indent="0">
              <a:lnSpc>
                <a:spcPct val="110000"/>
              </a:lnSpc>
              <a:buNone/>
            </a:pPr>
            <a:endParaRPr lang="hr-HR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hr-HR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Dubrovnik zdravi grad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Problemi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b="1" dirty="0" smtClean="0">
                <a:latin typeface="Arial" pitchFamily="34" charset="0"/>
                <a:cs typeface="Arial" pitchFamily="34" charset="0"/>
              </a:rPr>
              <a:t>zazovi</a:t>
            </a:r>
            <a:endParaRPr lang="vi-VN" sz="16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Najveći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je problem što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korisni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ci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već toliko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navikl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na ovakav tip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smještaja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jer su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bili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smješt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ni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po hotelima još od Domovinskog rata,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pa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na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pitanj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gdje se vide u budućnosti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naj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če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šće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odgov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aju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u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Visu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ili u nekom drugom hotelu. </a:t>
            </a:r>
          </a:p>
          <a:p>
            <a:pPr marL="0" indent="0">
              <a:buNone/>
            </a:pPr>
            <a:r>
              <a:rPr lang="vi-VN" sz="1600" dirty="0">
                <a:latin typeface="Arial" pitchFamily="34" charset="0"/>
                <a:cs typeface="Arial" pitchFamily="34" charset="0"/>
              </a:rPr>
              <a:t>Njihovi problemi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roizlaz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iz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dugotrajnog siromaštva i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nezaposlenosti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kao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i nedostataka socijalnih vještina i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kvalifikacija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koje su im potrebne u rješavanju njihovih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problema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te raznih oblika ovisnosti i dugotrajnih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ne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iz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liječenih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psihičkih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problema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vi-VN" sz="1600" dirty="0">
                <a:latin typeface="Arial" pitchFamily="34" charset="0"/>
                <a:cs typeface="Arial" pitchFamily="34" charset="0"/>
              </a:rPr>
              <a:t>Izazovi s kojima smo suočeni u provođenju programa u Prihvatilištu je odbijanje dolaženja na  zajedničke akcije i aktivnosti, nemotiviranost za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bilo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kakve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promjene, ravnodušnost i 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>zanimanje</a:t>
            </a:r>
            <a:r>
              <a:rPr lang="vi-VN" sz="160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samo za novčana primanja od 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institucija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hr-H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Skrb u vrijeme pandemije</a:t>
            </a:r>
          </a:p>
          <a:p>
            <a:pPr marL="0" indent="0">
              <a:buNone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vrijeme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pandemije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COVID19,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jelatnici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Gradskog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društva Crvenog Križa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Dubrovnik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a bili su u stalnom  u kontaktu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korisnicima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Prihvatilišt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i posvetili  im posebnu pažnju. Osobama smještenim u Privremenom prihvatilištu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bio je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raspolaganju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poseban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broj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telefona,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na kojemu je dežurala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djelatnica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psihosocijaln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podršk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i s korisnicima bila u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svako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dnevnom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kontaktu.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Gradsko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društvo Crvenog križa Dubrovnik je u više navrata podijelilo korisnicima maske, dezinficijense i druga zaštitna sredstva. Niti jedan korisnik nije bio hospitaliziran zbog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zaraze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niti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 i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jedan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korisnik 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preminuo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od koronavirusa.</a:t>
            </a:r>
          </a:p>
          <a:p>
            <a:pPr marL="0" indent="0">
              <a:buNone/>
            </a:pPr>
            <a:endParaRPr lang="hr-H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47" y="-68952"/>
            <a:ext cx="12495667" cy="187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7780" y="8019"/>
            <a:ext cx="12211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hr-HR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Dubrov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ački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skrbi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hr-HR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13" y="4446442"/>
            <a:ext cx="3029915" cy="170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2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Dubrovnik zdravi grad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686" y="1825693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Novi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Prihvatilišta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hr-H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1400" dirty="0">
                <a:latin typeface="Arial" pitchFamily="34" charset="0"/>
                <a:cs typeface="Arial" pitchFamily="34" charset="0"/>
              </a:rPr>
              <a:t>Grad Dubrovnik je pronašao  adekvatniji prostor u kojem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će</a:t>
            </a:r>
            <a:r>
              <a:rPr lang="vi-V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dirty="0">
                <a:latin typeface="Arial" pitchFamily="34" charset="0"/>
                <a:cs typeface="Arial" pitchFamily="34" charset="0"/>
              </a:rPr>
              <a:t>se </a:t>
            </a:r>
            <a:r>
              <a:rPr lang="vi-VN" sz="1400" dirty="0" smtClean="0">
                <a:latin typeface="Arial" pitchFamily="34" charset="0"/>
                <a:cs typeface="Arial" pitchFamily="34" charset="0"/>
              </a:rPr>
              <a:t>pruža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ti</a:t>
            </a:r>
            <a:r>
              <a:rPr lang="vi-V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400" dirty="0">
                <a:latin typeface="Arial" pitchFamily="34" charset="0"/>
                <a:cs typeface="Arial" pitchFamily="34" charset="0"/>
              </a:rPr>
              <a:t>usluga smještaja u Prihvatlište sukladno Pravilniku o minimalnim uvjetima za pružanje socijalnih </a:t>
            </a:r>
            <a:r>
              <a:rPr lang="vi-VN" sz="1400" dirty="0" smtClean="0">
                <a:latin typeface="Arial" pitchFamily="34" charset="0"/>
                <a:cs typeface="Arial" pitchFamily="34" charset="0"/>
              </a:rPr>
              <a:t>usluga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400" dirty="0">
              <a:latin typeface="Arial" pitchFamily="34" charset="0"/>
              <a:cs typeface="Arial" pitchFamily="34" charset="0"/>
            </a:endParaRPr>
          </a:p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333" y="1825693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Grad Dubrovnik izradio je projekt budućeg objekta za pružanje socijalnih usluga u zajednici, koji će u svom sastavu imati i prihvatilište za beskućnike. Riječ je o adaptaciji postojeće zgrade na Kantafigu, koja će ugovorom o rješavanju međusobnih odnosa između Grada Dubrovnika i Hrvatskih cesta pripasti Gradu, a gdje će se obaviti radovi na sanaciji krova i unutarnjem uređenju.</a:t>
            </a:r>
          </a:p>
          <a:p>
            <a:pPr marL="0" indent="0">
              <a:buNone/>
            </a:pP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Po završetku adaptacije Dubrovnik će dobiti prikladan smještaj za beskućnike, ali i prostor za smještaj obitelji u kriznim slučajevima.</a:t>
            </a:r>
          </a:p>
          <a:p>
            <a:pPr marL="0" indent="0">
              <a:buNone/>
            </a:pP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Objekt se sastoji od četiri etaže, ukupne površine 1172 metra četvorna. U podrumu će biti smješteno skladište Crvenog križa za opremu i hranu za krizne situacije, a na gornjim će etažama biti uređeni smještajni prostori za 45 osoba, s odgovarajućim brojem kupaonica, čajnim kuhinjama, društvenim prostorima te uredskim prostorom za djelatnike.</a:t>
            </a:r>
          </a:p>
          <a:p>
            <a:pPr marL="0" indent="0">
              <a:buNone/>
            </a:pP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Prihvatilištem za beskućnike upravljat će Crveni križ, dok će adaptaciju i uređenje prostora financirati Grad Dubrovnik, a namjera je i dio sredstava pribaviti kroz EU fondove.</a:t>
            </a:r>
          </a:p>
          <a:p>
            <a:pPr marL="0" indent="0">
              <a:buNone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1" y="23427"/>
            <a:ext cx="12193588" cy="180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7493" y="379143"/>
            <a:ext cx="110245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Prihvatilišta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en-US" sz="4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41" y="2887209"/>
            <a:ext cx="5097462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6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Prihvatilišta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beskućnike</a:t>
            </a:r>
            <a:endParaRPr lang="hr-HR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8" y="2171700"/>
            <a:ext cx="5152571" cy="28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92" y="2171699"/>
            <a:ext cx="5152570" cy="28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7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1134</Words>
  <Application>Microsoft Office PowerPoint</Application>
  <PresentationFormat>Custom</PresentationFormat>
  <Paragraphs>62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Dubrovnik zdravi grad</vt:lpstr>
      <vt:lpstr> Dubrovački model skrbi za beskućnike</vt:lpstr>
      <vt:lpstr> Dubrovački model skrbi za beskućnike</vt:lpstr>
      <vt:lpstr>Privremeno prihvatilište u bivšem hotelu Vis 2</vt:lpstr>
      <vt:lpstr>Privremeno prihvatilište u bivšem hotelu Vis 2</vt:lpstr>
      <vt:lpstr> Dubrovački model skrbi za beskućnike</vt:lpstr>
      <vt:lpstr>Dubrovnik zdravi grad</vt:lpstr>
      <vt:lpstr>Dubrovnik zdravi grad</vt:lpstr>
      <vt:lpstr>Novi projekt Prihvatilišta za beskućnike</vt:lpstr>
      <vt:lpstr> Novi projekt Prihvatilišta za beskućnike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Dorja Vočanec</dc:creator>
  <cp:lastModifiedBy>Miho Katičić</cp:lastModifiedBy>
  <cp:revision>140</cp:revision>
  <cp:lastPrinted>2019-05-16T09:45:37Z</cp:lastPrinted>
  <dcterms:created xsi:type="dcterms:W3CDTF">2018-05-15T09:50:06Z</dcterms:created>
  <dcterms:modified xsi:type="dcterms:W3CDTF">2022-09-13T12:36:02Z</dcterms:modified>
</cp:coreProperties>
</file>