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5" r:id="rId9"/>
    <p:sldId id="264" r:id="rId10"/>
    <p:sldId id="26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228" y="-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0B81C8D-534A-F3F7-E242-BFDB1B495757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4CB342B2-B3A3-1FCC-68C2-B515878AB0B4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hr-HR"/>
              <a:t>Kliknite da biste uredili stil podnaslova matrice</a:t>
            </a:r>
            <a:endParaRPr lang="en-US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C5C0E174-30CE-3827-88C8-6C85EA76798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A1F9D36-311B-4B58-8F4A-62A47018DC67}" type="datetime1">
              <a:rPr lang="en-US"/>
              <a:pPr lvl="0"/>
              <a:t>7/11/2022</a:t>
            </a:fld>
            <a:endParaRPr lang="en-U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56353C85-1581-E1F4-43AD-2DC5CA67BAA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D8591CCC-46B0-0A0F-C15A-1F672A615EC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B75F257-4F15-46C7-9854-E5ED1351799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50053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E965C7E-BD89-AB70-C785-D347DA168CCC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FC153B3C-3F47-640E-02A3-FDEB30D3A6AD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B063713F-B430-1ACC-D72F-B180F6BBA14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7B0E880-BC0C-4B29-A5DF-2AEB6A6C11F7}" type="datetime1">
              <a:rPr lang="en-US"/>
              <a:pPr lvl="0"/>
              <a:t>7/11/2022</a:t>
            </a:fld>
            <a:endParaRPr lang="en-U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F0541EDD-2AF6-C0C8-F2A0-3D572E7A070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BEA88EAB-9463-14F8-DA3E-039DD358455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A381B4C-B80B-4BBD-BBBA-83F95154D1E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257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14FA93E9-609B-A8BB-45CA-EA21F87CF805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899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AB9705AB-A256-02B2-F419-3D503C2E283B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3CACD110-75D7-6FD6-B4C9-798F2501A4C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09390AC-57D5-4A34-89AF-B27546C67796}" type="datetime1">
              <a:rPr lang="en-US"/>
              <a:pPr lvl="0"/>
              <a:t>7/11/2022</a:t>
            </a:fld>
            <a:endParaRPr lang="en-U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699EFB46-55E4-8525-B726-39A21BE3746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66B3DA97-3848-F758-8803-6D277FF1C23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BFFBE05-B8BC-4542-A28A-D0931321363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590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2C73083-083F-7CB7-3553-9EA20660125E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DD6C319-3D8F-38AE-2C8B-C79030A0E86B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5B9C9786-A98F-2671-3714-88AF13D3FB7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62DA669-9E63-4B93-B46E-5910870F21CD}" type="datetime1">
              <a:rPr lang="en-US"/>
              <a:pPr lvl="0"/>
              <a:t>7/11/2022</a:t>
            </a:fld>
            <a:endParaRPr lang="en-U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1A6B1A73-56FD-773E-1068-152B384E11C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0263B1A7-13BB-FEAC-B8A2-98A4452FDF4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1CC6D1B-2BA4-4A58-B1B4-00E15E9CC0D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923066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603D1DD-A3EA-9186-6AE1-4EDC3D29BD8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847" y="1709735"/>
            <a:ext cx="105156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CE2CD299-A94B-E76A-2210-5E9EAFD2AED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5600" cy="1500182"/>
          </a:xfrm>
        </p:spPr>
        <p:txBody>
          <a:bodyPr/>
          <a:lstStyle>
            <a:lvl1pPr marL="0" indent="0">
              <a:buNone/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EABC4E45-6CD1-F649-FD83-D496D5D26B9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4211593-0BE1-43A8-BB64-45974D5D3C96}" type="datetime1">
              <a:rPr lang="en-US"/>
              <a:pPr lvl="0"/>
              <a:t>7/11/2022</a:t>
            </a:fld>
            <a:endParaRPr lang="en-U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42A48027-A414-A6F5-8C4E-762938CBCFE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016B8FAB-91CD-D5BC-F859-AD5E7D427D0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53EDE9C-094A-492B-8B26-32AADDD1090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518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7FADE35-3ED0-E275-E5F7-C9DD57500995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3238710-6D00-14B9-6268-CA95E730D3E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1F224C04-7490-AF3F-171F-586F7056DB91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72200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A015B2CF-B092-84C4-7192-4D61E4806B5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8E6238E-1227-481B-8514-E6713C0E3DF0}" type="datetime1">
              <a:rPr lang="en-US"/>
              <a:pPr lvl="0"/>
              <a:t>7/11/2022</a:t>
            </a:fld>
            <a:endParaRPr lang="en-US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A527F5CF-74EB-216D-AD43-29BF41CEA67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3A78B69C-2FAC-3B89-4C29-1C72742238F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600951F-A895-4A68-A160-0625AEF4FC6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065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6D6EF23-4B76-73E6-E5D9-BAB232AE474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8C8D4103-80B8-ADE1-88EB-93FFB23B0D8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EB5FEF7C-6A93-A470-47B4-62996F795A23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839784" y="2505071"/>
            <a:ext cx="5157782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10EF68B1-E349-0719-1A28-64C6A4FDA86D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6D62AABC-D16D-DFE5-5F1B-A69A97C2A31E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18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88E76B99-5DF5-37CC-E247-2A617364B0B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6502502-215A-42E7-B62C-65AEEA9235F3}" type="datetime1">
              <a:rPr lang="en-US"/>
              <a:pPr lvl="0"/>
              <a:t>7/11/2022</a:t>
            </a:fld>
            <a:endParaRPr lang="en-US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F6F2D245-F803-04D3-2857-0333470258A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642D782C-5C25-AC07-4DF2-830DA7AFB65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2AF2DB8-264C-48EF-9CB5-2E7DDB1BB58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319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2A8EEA0-A3BA-0A3E-7C69-C9EAC6A81E9D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C3D4479C-5834-1990-914E-F6F656099F1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9FB5907-4D90-4708-A659-CE13BCCC346B}" type="datetime1">
              <a:rPr lang="en-US"/>
              <a:pPr lvl="0"/>
              <a:t>7/11/2022</a:t>
            </a:fld>
            <a:endParaRPr lang="en-US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9A6736AC-63D6-8F27-0839-AF00693B7E6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BE96AAD5-2537-CB04-E4E1-A97470C90C4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61753C2-6BA7-4931-9F48-59F7D2B85B0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492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995ACDCE-DF8E-BFA1-D982-3AB99D536CC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326CB20-62B1-4F69-B527-6DE8428DAAF2}" type="datetime1">
              <a:rPr lang="en-US"/>
              <a:pPr lvl="0"/>
              <a:t>7/11/2022</a:t>
            </a:fld>
            <a:endParaRPr lang="en-US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E9C9ECF2-D6BB-4E01-473B-0D9EE0F38DC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BF7B15E8-4B2B-2090-02DC-A932BBE7E79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7B27F34-BEBB-4798-A148-AD8AB7ACF2E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20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D2B05D7-026C-94D7-E798-839C21E7E67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28250C3-D9DD-40B6-5012-B39516DDF1D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2D577D67-93A2-721C-C05C-55C288742876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6E6AA40D-6D67-DC23-4D42-5B5E4AB6643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B325EFF-6841-4793-9C47-8F6B215FFFF6}" type="datetime1">
              <a:rPr lang="en-US"/>
              <a:pPr lvl="0"/>
              <a:t>7/11/2022</a:t>
            </a:fld>
            <a:endParaRPr lang="en-US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D1DD1825-85E6-31ED-BC77-ABDB497CAD0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3ED74FE6-3C23-FAE8-B5A3-1FD0B35CC80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5AD2A17-6EAF-4896-A6CA-FEB9E04F113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688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4C8EFAE-7AD6-7FF4-5BCD-D271CE4C0A0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0CBF4840-7926-57E9-0455-248A667627A2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 marL="0" indent="0">
              <a:buNone/>
              <a:defRPr lang="en-US" sz="3200"/>
            </a:lvl1pPr>
          </a:lstStyle>
          <a:p>
            <a:pPr lvl="0"/>
            <a:endParaRPr lang="en-US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A103F03E-2BEA-3BF4-1AC2-F985A8F762D2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84C04CE8-5DE7-40D6-DF54-8A21D4B3215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F706B15-CCF2-47BC-8EF6-3D9218B3EAD2}" type="datetime1">
              <a:rPr lang="en-US"/>
              <a:pPr lvl="0"/>
              <a:t>7/11/2022</a:t>
            </a:fld>
            <a:endParaRPr lang="en-US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9A4F44BF-93E9-8247-C990-05BC6404108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AD1A966D-EEF2-886F-9EC0-40D97F18454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F938798-1609-42AA-9570-86A6349F5F9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515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4E788560-60AE-072E-AB87-703BF311063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8473F9BA-4E1B-C937-9C46-F4C9ADDFD1F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7CCCB618-EC39-5E2F-8D6C-B4208C317A07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49E68401-82B1-4D7A-8BEF-AA4C91D243EC}" type="datetime1">
              <a:rPr lang="en-US"/>
              <a:pPr lvl="0"/>
              <a:t>7/11/2022</a:t>
            </a:fld>
            <a:endParaRPr lang="en-U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E5FDAEAD-04AE-6B9B-1664-8E0ADD500DE8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AEEB3C1E-5390-747B-965E-D3B6A12EC9A5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470DDF5D-AFCE-47F5-BACB-65EF7A0BE15B}" type="slidenum"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hr-HR" sz="4400" b="0" i="0" u="none" strike="noStrike" kern="1200" cap="none" spc="0" baseline="0">
          <a:solidFill>
            <a:srgbClr val="000000"/>
          </a:solidFill>
          <a:uFillTx/>
          <a:latin typeface="Calibri Light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hr-HR" sz="28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hr-HR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hr-HR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hr-HR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hr-HR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5E6EDC8-1F64-BA20-E766-A69236A193FC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3" y="1398410"/>
            <a:ext cx="9144000" cy="2387598"/>
          </a:xfrm>
        </p:spPr>
        <p:txBody>
          <a:bodyPr/>
          <a:lstStyle/>
          <a:p>
            <a:pPr lvl="0"/>
            <a:r>
              <a:rPr lang="hr-HR"/>
              <a:t>Digitalna trasnformacija</a:t>
            </a:r>
            <a:br>
              <a:rPr lang="hr-HR"/>
            </a:br>
            <a:r>
              <a:rPr lang="en-US"/>
              <a:t>Dubrovačke kartice</a:t>
            </a:r>
          </a:p>
        </p:txBody>
      </p:sp>
      <p:pic>
        <p:nvPicPr>
          <p:cNvPr id="3" name="Slika 3">
            <a:extLst>
              <a:ext uri="{FF2B5EF4-FFF2-40B4-BE49-F238E27FC236}">
                <a16:creationId xmlns:a16="http://schemas.microsoft.com/office/drawing/2014/main" id="{6A257186-9ED5-42E0-E1C4-A77D3F87E1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3" y="4035631"/>
            <a:ext cx="3031629" cy="190369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Slika 4">
            <a:extLst>
              <a:ext uri="{FF2B5EF4-FFF2-40B4-BE49-F238E27FC236}">
                <a16:creationId xmlns:a16="http://schemas.microsoft.com/office/drawing/2014/main" id="{2287AC82-E2AA-EA4B-DBA3-083ED824F5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2327" y="4812011"/>
            <a:ext cx="2505675" cy="42675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TekstniOkvir 5">
            <a:extLst>
              <a:ext uri="{FF2B5EF4-FFF2-40B4-BE49-F238E27FC236}">
                <a16:creationId xmlns:a16="http://schemas.microsoft.com/office/drawing/2014/main" id="{C952F08E-C028-95C9-5F47-50BD323D5BC1}"/>
              </a:ext>
            </a:extLst>
          </p:cNvPr>
          <p:cNvSpPr txBox="1"/>
          <p:nvPr/>
        </p:nvSpPr>
        <p:spPr>
          <a:xfrm>
            <a:off x="3372928" y="3786009"/>
            <a:ext cx="5426013" cy="52321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dr. sc. Julijana Antić Brautović, pročelnica Upravnog odjela za kulturu i baštinu Grada Dubrovnika</a:t>
            </a:r>
            <a:endParaRPr lang="en-US" sz="14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56805B9-ABF6-01C9-0B7E-1B7524C64CB5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err="1"/>
              <a:t>Obuhvat</a:t>
            </a: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CAD2E8B-AA39-C928-5DD7-51865ADE198A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endParaRPr lang="en-US" dirty="0"/>
          </a:p>
          <a:p>
            <a:pPr lvl="0"/>
            <a:endParaRPr lang="en-US" dirty="0"/>
          </a:p>
        </p:txBody>
      </p:sp>
      <p:pic>
        <p:nvPicPr>
          <p:cNvPr id="4" name="Slika 4">
            <a:extLst>
              <a:ext uri="{FF2B5EF4-FFF2-40B4-BE49-F238E27FC236}">
                <a16:creationId xmlns:a16="http://schemas.microsoft.com/office/drawing/2014/main" id="{4CEABC2C-1E2E-6127-37C1-9857C0D3D7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5479" y="5274606"/>
            <a:ext cx="2368323" cy="90235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CA01F7AF-E015-8F82-2421-6B3E2C3225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413" y="5512405"/>
            <a:ext cx="2505673" cy="426757"/>
          </a:xfrm>
          <a:prstGeom prst="rect">
            <a:avLst/>
          </a:prstGeom>
        </p:spPr>
      </p:pic>
      <p:sp>
        <p:nvSpPr>
          <p:cNvPr id="13" name="TekstniOkvir 12">
            <a:extLst>
              <a:ext uri="{FF2B5EF4-FFF2-40B4-BE49-F238E27FC236}">
                <a16:creationId xmlns:a16="http://schemas.microsoft.com/office/drawing/2014/main" id="{6FC6F152-0BF1-DF5E-7CA7-A7D4FC14DD39}"/>
              </a:ext>
            </a:extLst>
          </p:cNvPr>
          <p:cNvSpPr txBox="1"/>
          <p:nvPr/>
        </p:nvSpPr>
        <p:spPr>
          <a:xfrm>
            <a:off x="952704" y="1441353"/>
            <a:ext cx="4063180" cy="38749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BESPLATNI ULAZ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pitchFamily="34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Gradske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zidine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pitchFamily="34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Knežev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dvor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-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Kulturno-povijesni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muzej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pitchFamily="34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Umjetnička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galerija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Dubrovnik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pitchFamily="34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Galerija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Dulčić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Masle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Pulitika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pitchFamily="34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Atelijer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Pulitika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pitchFamily="34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Etnografski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muzej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pitchFamily="34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Prirodoslovni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muzej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pitchFamily="34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Dom Marina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Držića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pitchFamily="34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Pomorski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muzej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pitchFamily="34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Muzej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franjevačkog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samostana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Male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pitchFamily="34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Kuća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Bukovac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pitchFamily="34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Javni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prijevoz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A198F297-C570-9BBB-5C88-CFF307A0904C}"/>
              </a:ext>
            </a:extLst>
          </p:cNvPr>
          <p:cNvSpPr txBox="1"/>
          <p:nvPr/>
        </p:nvSpPr>
        <p:spPr>
          <a:xfrm>
            <a:off x="6096000" y="1441353"/>
            <a:ext cx="4063180" cy="5822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POPUSTI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KULTURA I BAŠTINA </a:t>
            </a:r>
          </a:p>
          <a:p>
            <a:pPr marL="171450" indent="-1714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Knežev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dvor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Slano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Lazareti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Sokol Kula</a:t>
            </a:r>
          </a:p>
          <a:p>
            <a:pPr marL="171450" indent="-1714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Stonske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zidine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Dubrovački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simfonijski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orkestar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Dubrovačke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ljetne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igre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LINĐO –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folklorni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ansambl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Otok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Lokrum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Red History Museum</a:t>
            </a:r>
          </a:p>
          <a:p>
            <a:pPr marL="171450" indent="-1714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Love Stories Museum</a:t>
            </a:r>
          </a:p>
          <a:p>
            <a:pPr marL="171450" indent="-1714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Čilipi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Folklore</a:t>
            </a:r>
          </a:p>
          <a:p>
            <a:pPr marL="171450" indent="-1714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Mauzolej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obitelji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Račić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Cavtat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Nacionalni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park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Mljet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Špilja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Vjetrenica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AKTIVNOSTI/DNEVNI IZLETI/HRANA I PIĆE/USLUGE/KUPOVINA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DUBROVNIK NOĆU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87117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56805B9-ABF6-01C9-0B7E-1B7524C64CB5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hr-HR"/>
              <a:t>Smart City rješenje</a:t>
            </a:r>
            <a:endParaRPr lang="en-U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CAD2E8B-AA39-C928-5DD7-51865ADE198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5617461" cy="4351336"/>
          </a:xfrm>
        </p:spPr>
        <p:txBody>
          <a:bodyPr/>
          <a:lstStyle/>
          <a:p>
            <a:pPr lvl="0"/>
            <a:r>
              <a:rPr lang="hr-HR" dirty="0"/>
              <a:t>Jednostavnija prodaja, kupnja, očitavanje te kontrola korištenja</a:t>
            </a:r>
          </a:p>
          <a:p>
            <a:pPr lvl="0"/>
            <a:r>
              <a:rPr lang="hr-HR" dirty="0"/>
              <a:t>Ekonomičnije upravljanje resursima i vremenom</a:t>
            </a:r>
          </a:p>
          <a:p>
            <a:pPr lvl="0"/>
            <a:r>
              <a:rPr lang="hr-HR" dirty="0"/>
              <a:t>Optimizacija marketinških aktivnosti</a:t>
            </a:r>
          </a:p>
          <a:p>
            <a:pPr lvl="0"/>
            <a:r>
              <a:rPr lang="hr-HR" dirty="0"/>
              <a:t>Široke mogućnosti nadogradnje, umrežavanje te daljnjeg strateškog razvoja projekta</a:t>
            </a:r>
          </a:p>
          <a:p>
            <a:pPr lvl="0"/>
            <a:endParaRPr lang="hr-HR" dirty="0"/>
          </a:p>
          <a:p>
            <a:pPr lvl="0"/>
            <a:endParaRPr lang="hr-HR" dirty="0"/>
          </a:p>
          <a:p>
            <a:pPr lvl="0"/>
            <a:endParaRPr lang="en-US" dirty="0"/>
          </a:p>
        </p:txBody>
      </p:sp>
      <p:pic>
        <p:nvPicPr>
          <p:cNvPr id="4" name="Slika 4">
            <a:extLst>
              <a:ext uri="{FF2B5EF4-FFF2-40B4-BE49-F238E27FC236}">
                <a16:creationId xmlns:a16="http://schemas.microsoft.com/office/drawing/2014/main" id="{4CEABC2C-1E2E-6127-37C1-9857C0D3D7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5479" y="5274606"/>
            <a:ext cx="2368323" cy="90235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CA01F7AF-E015-8F82-2421-6B3E2C3225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413" y="5512405"/>
            <a:ext cx="2505673" cy="426757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45818220-6091-23A0-FF6E-8D4B1C4F94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834" t="24653" r="15466" b="20934"/>
          <a:stretch/>
        </p:blipFill>
        <p:spPr>
          <a:xfrm>
            <a:off x="7056006" y="2081253"/>
            <a:ext cx="4471530" cy="269549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56805B9-ABF6-01C9-0B7E-1B7524C64CB5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hr-HR" dirty="0"/>
              <a:t>Informacijski sustav elektronske naplate i kontrole Dubrovačke kartice</a:t>
            </a:r>
            <a:endParaRPr lang="en-US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CAD2E8B-AA39-C928-5DD7-51865ADE198A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endParaRPr lang="en-US" dirty="0"/>
          </a:p>
          <a:p>
            <a:pPr lvl="0"/>
            <a:r>
              <a:rPr lang="en-US" dirty="0"/>
              <a:t>Web </a:t>
            </a:r>
            <a:r>
              <a:rPr lang="en-US" dirty="0" err="1"/>
              <a:t>aplikacija</a:t>
            </a:r>
            <a:endParaRPr lang="en-US" dirty="0"/>
          </a:p>
          <a:p>
            <a:pPr lvl="0"/>
            <a:r>
              <a:rPr lang="en-US" dirty="0"/>
              <a:t>Web shop</a:t>
            </a:r>
          </a:p>
          <a:p>
            <a:pPr lvl="0"/>
            <a:r>
              <a:rPr lang="en-US" dirty="0" err="1"/>
              <a:t>Mobilna</a:t>
            </a:r>
            <a:r>
              <a:rPr lang="en-US" dirty="0"/>
              <a:t> </a:t>
            </a:r>
            <a:r>
              <a:rPr lang="en-US" dirty="0" err="1"/>
              <a:t>aplikacija</a:t>
            </a:r>
            <a:endParaRPr lang="en-US" dirty="0"/>
          </a:p>
          <a:p>
            <a:pPr lvl="0"/>
            <a:r>
              <a:rPr lang="en-US" dirty="0"/>
              <a:t>RAO</a:t>
            </a:r>
            <a:endParaRPr lang="hr-HR" dirty="0"/>
          </a:p>
          <a:p>
            <a:pPr lvl="0"/>
            <a:endParaRPr lang="en-US" dirty="0"/>
          </a:p>
        </p:txBody>
      </p:sp>
      <p:pic>
        <p:nvPicPr>
          <p:cNvPr id="4" name="Slika 4">
            <a:extLst>
              <a:ext uri="{FF2B5EF4-FFF2-40B4-BE49-F238E27FC236}">
                <a16:creationId xmlns:a16="http://schemas.microsoft.com/office/drawing/2014/main" id="{4CEABC2C-1E2E-6127-37C1-9857C0D3D7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5479" y="5274606"/>
            <a:ext cx="2368323" cy="90235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CA01F7AF-E015-8F82-2421-6B3E2C3225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413" y="5512405"/>
            <a:ext cx="2505673" cy="426757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7510DF65-A478-DDFC-821C-6C577A183F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634" t="11067" r="26066" b="11999"/>
          <a:stretch/>
        </p:blipFill>
        <p:spPr>
          <a:xfrm>
            <a:off x="5210558" y="1690688"/>
            <a:ext cx="3774920" cy="460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9129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56805B9-ABF6-01C9-0B7E-1B7524C64CB5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hr-HR" dirty="0"/>
              <a:t>Ekonomičnije upravljanje resursima i vremenom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CAD2E8B-AA39-C928-5DD7-51865ADE198A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endParaRPr lang="en-US" dirty="0"/>
          </a:p>
          <a:p>
            <a:pPr lvl="0"/>
            <a:endParaRPr lang="en-US" dirty="0"/>
          </a:p>
        </p:txBody>
      </p:sp>
      <p:pic>
        <p:nvPicPr>
          <p:cNvPr id="4" name="Slika 4">
            <a:extLst>
              <a:ext uri="{FF2B5EF4-FFF2-40B4-BE49-F238E27FC236}">
                <a16:creationId xmlns:a16="http://schemas.microsoft.com/office/drawing/2014/main" id="{4CEABC2C-1E2E-6127-37C1-9857C0D3D7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5479" y="5274606"/>
            <a:ext cx="2368323" cy="90235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CA01F7AF-E015-8F82-2421-6B3E2C3225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413" y="5512405"/>
            <a:ext cx="2505673" cy="426757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7F8FAEA7-778D-01F9-A799-A989D291E5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8936" y="1988606"/>
            <a:ext cx="4684533" cy="3123022"/>
          </a:xfrm>
          <a:prstGeom prst="rect">
            <a:avLst/>
          </a:prstGeom>
        </p:spPr>
      </p:pic>
      <p:sp>
        <p:nvSpPr>
          <p:cNvPr id="12" name="TekstniOkvir 11">
            <a:extLst>
              <a:ext uri="{FF2B5EF4-FFF2-40B4-BE49-F238E27FC236}">
                <a16:creationId xmlns:a16="http://schemas.microsoft.com/office/drawing/2014/main" id="{7660985D-117B-6A81-32AD-F6DE542D10DF}"/>
              </a:ext>
            </a:extLst>
          </p:cNvPr>
          <p:cNvSpPr txBox="1"/>
          <p:nvPr/>
        </p:nvSpPr>
        <p:spPr>
          <a:xfrm>
            <a:off x="1057413" y="1825627"/>
            <a:ext cx="4378967" cy="4095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pitchFamily="34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Smanjenje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troškova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pitchFamily="34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Brzo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jednostavno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kreiranje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novih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usluga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cijena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pitchFamily="34"/>
              <a:buChar char="•"/>
              <a:tabLst/>
              <a:defRPr/>
            </a:pPr>
            <a:r>
              <a:rPr lang="en-US" sz="2800" dirty="0" err="1">
                <a:solidFill>
                  <a:srgbClr val="000000"/>
                </a:solidFill>
                <a:latin typeface="Calibri"/>
              </a:rPr>
              <a:t>Fokusiranost</a:t>
            </a:r>
            <a:r>
              <a:rPr lang="en-US" sz="2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/>
              </a:rPr>
              <a:t>na</a:t>
            </a:r>
            <a:r>
              <a:rPr lang="en-US" sz="2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/>
              </a:rPr>
              <a:t>upravljanje</a:t>
            </a:r>
            <a:r>
              <a:rPr lang="en-US" sz="2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/>
              </a:rPr>
              <a:t>umjesto</a:t>
            </a:r>
            <a:r>
              <a:rPr lang="en-US" sz="2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/>
              </a:rPr>
              <a:t>na</a:t>
            </a:r>
            <a:r>
              <a:rPr lang="en-US" sz="2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/>
              </a:rPr>
              <a:t>podršku</a:t>
            </a:r>
            <a:endParaRPr lang="en-US" sz="2800" dirty="0">
              <a:solidFill>
                <a:srgbClr val="000000"/>
              </a:solidFill>
              <a:latin typeface="Calibr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pitchFamily="34"/>
              <a:buChar char="•"/>
              <a:tabLst/>
              <a:defRPr/>
            </a:pPr>
            <a:r>
              <a:rPr lang="en-US" sz="2800" dirty="0" err="1">
                <a:solidFill>
                  <a:srgbClr val="000000"/>
                </a:solidFill>
                <a:latin typeface="Calibri"/>
              </a:rPr>
              <a:t>Usklađenost</a:t>
            </a:r>
            <a:r>
              <a:rPr lang="en-US" sz="2800" dirty="0">
                <a:solidFill>
                  <a:srgbClr val="000000"/>
                </a:solidFill>
                <a:latin typeface="Calibri"/>
              </a:rPr>
              <a:t> s EU </a:t>
            </a:r>
            <a:r>
              <a:rPr lang="en-US" sz="2800" dirty="0" err="1">
                <a:solidFill>
                  <a:srgbClr val="000000"/>
                </a:solidFill>
                <a:latin typeface="Calibri"/>
              </a:rPr>
              <a:t>zelenim</a:t>
            </a:r>
            <a:r>
              <a:rPr lang="en-US" sz="2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/>
              </a:rPr>
              <a:t>planom</a:t>
            </a:r>
            <a:endParaRPr lang="en-US" sz="2800" dirty="0">
              <a:solidFill>
                <a:srgbClr val="000000"/>
              </a:solidFill>
              <a:latin typeface="Calibr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pitchFamily="34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65060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56805B9-ABF6-01C9-0B7E-1B7524C64CB5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hr-HR" dirty="0"/>
              <a:t>Optimizacija marketinških aktivnosti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CAD2E8B-AA39-C928-5DD7-51865ADE198A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endParaRPr lang="en-US" dirty="0"/>
          </a:p>
          <a:p>
            <a:pPr lvl="0"/>
            <a:endParaRPr lang="en-US" dirty="0"/>
          </a:p>
        </p:txBody>
      </p:sp>
      <p:pic>
        <p:nvPicPr>
          <p:cNvPr id="4" name="Slika 4">
            <a:extLst>
              <a:ext uri="{FF2B5EF4-FFF2-40B4-BE49-F238E27FC236}">
                <a16:creationId xmlns:a16="http://schemas.microsoft.com/office/drawing/2014/main" id="{4CEABC2C-1E2E-6127-37C1-9857C0D3D7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5479" y="5274606"/>
            <a:ext cx="2368323" cy="90235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CA01F7AF-E015-8F82-2421-6B3E2C3225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413" y="5512405"/>
            <a:ext cx="2505673" cy="426757"/>
          </a:xfrm>
          <a:prstGeom prst="rect">
            <a:avLst/>
          </a:prstGeom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id="{5BC4383E-4EAA-DFE0-59B1-E00E89A29FEA}"/>
              </a:ext>
            </a:extLst>
          </p:cNvPr>
          <p:cNvSpPr txBox="1"/>
          <p:nvPr/>
        </p:nvSpPr>
        <p:spPr>
          <a:xfrm>
            <a:off x="838197" y="2076995"/>
            <a:ext cx="4378967" cy="2675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pitchFamily="34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Usmjerenost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na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digitalnu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promociju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upravljanje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zajednicama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pitchFamily="34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Atomski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 marketing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Mijić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 Media Consulting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pitchFamily="34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D214D8CE-2C00-D065-2335-85C7772B3A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369" r="34539" b="1359"/>
          <a:stretch/>
        </p:blipFill>
        <p:spPr>
          <a:xfrm>
            <a:off x="6196614" y="1808825"/>
            <a:ext cx="2368323" cy="4226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5914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56805B9-ABF6-01C9-0B7E-1B7524C64CB5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N</a:t>
            </a:r>
            <a:r>
              <a:rPr lang="hr-HR" dirty="0" err="1"/>
              <a:t>adogradnj</a:t>
            </a:r>
            <a:r>
              <a:rPr lang="en-US" dirty="0"/>
              <a:t>a</a:t>
            </a:r>
            <a:r>
              <a:rPr lang="hr-HR" dirty="0"/>
              <a:t>, umrežavanje</a:t>
            </a:r>
            <a:r>
              <a:rPr lang="en-US" dirty="0"/>
              <a:t>, </a:t>
            </a:r>
            <a:r>
              <a:rPr lang="hr-HR" dirty="0" err="1"/>
              <a:t>daljnj</a:t>
            </a:r>
            <a:r>
              <a:rPr lang="en-US" dirty="0" err="1"/>
              <a:t>i</a:t>
            </a:r>
            <a:r>
              <a:rPr lang="hr-HR" dirty="0"/>
              <a:t> razvoj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CAD2E8B-AA39-C928-5DD7-51865ADE198A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endParaRPr lang="en-US" dirty="0"/>
          </a:p>
          <a:p>
            <a:pPr lvl="0"/>
            <a:endParaRPr lang="en-US" dirty="0"/>
          </a:p>
        </p:txBody>
      </p:sp>
      <p:pic>
        <p:nvPicPr>
          <p:cNvPr id="4" name="Slika 4">
            <a:extLst>
              <a:ext uri="{FF2B5EF4-FFF2-40B4-BE49-F238E27FC236}">
                <a16:creationId xmlns:a16="http://schemas.microsoft.com/office/drawing/2014/main" id="{4CEABC2C-1E2E-6127-37C1-9857C0D3D7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5479" y="5274606"/>
            <a:ext cx="2368323" cy="90235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CA01F7AF-E015-8F82-2421-6B3E2C3225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413" y="5512405"/>
            <a:ext cx="2505673" cy="426757"/>
          </a:xfrm>
          <a:prstGeom prst="rect">
            <a:avLst/>
          </a:prstGeom>
        </p:spPr>
      </p:pic>
      <p:sp>
        <p:nvSpPr>
          <p:cNvPr id="13" name="TekstniOkvir 12">
            <a:extLst>
              <a:ext uri="{FF2B5EF4-FFF2-40B4-BE49-F238E27FC236}">
                <a16:creationId xmlns:a16="http://schemas.microsoft.com/office/drawing/2014/main" id="{6FC6F152-0BF1-DF5E-7CA7-A7D4FC14DD39}"/>
              </a:ext>
            </a:extLst>
          </p:cNvPr>
          <p:cNvSpPr txBox="1"/>
          <p:nvPr/>
        </p:nvSpPr>
        <p:spPr>
          <a:xfrm>
            <a:off x="872430" y="1857265"/>
            <a:ext cx="4507637" cy="357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pitchFamily="34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Upravljanje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tokovima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posjetitelja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radnim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vremenom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zaposlenika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pitchFamily="34"/>
              <a:buChar char="•"/>
              <a:tabLst/>
              <a:defRPr/>
            </a:pPr>
            <a:r>
              <a:rPr lang="en-US" sz="2800" dirty="0" err="1">
                <a:solidFill>
                  <a:srgbClr val="000000"/>
                </a:solidFill>
                <a:latin typeface="Calibri"/>
              </a:rPr>
              <a:t>Širenje</a:t>
            </a:r>
            <a:r>
              <a:rPr lang="en-US" sz="2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/>
              </a:rPr>
              <a:t>prodajne</a:t>
            </a:r>
            <a:r>
              <a:rPr lang="en-US" sz="2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/>
              </a:rPr>
              <a:t>mreže</a:t>
            </a:r>
            <a:r>
              <a:rPr lang="en-US" sz="2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/>
              </a:rPr>
              <a:t>i</a:t>
            </a:r>
            <a:r>
              <a:rPr lang="en-US" sz="2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/>
              </a:rPr>
              <a:t>platformi</a:t>
            </a:r>
            <a:endParaRPr lang="en-US" sz="2800" dirty="0">
              <a:solidFill>
                <a:srgbClr val="000000"/>
              </a:solidFill>
              <a:latin typeface="Calibr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pitchFamily="34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Integracija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drugim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sustavima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prodaje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pitchFamily="34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Slika 13">
            <a:extLst>
              <a:ext uri="{FF2B5EF4-FFF2-40B4-BE49-F238E27FC236}">
                <a16:creationId xmlns:a16="http://schemas.microsoft.com/office/drawing/2014/main" id="{603E7E23-8C18-04A9-9401-247D612397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2779" y="1814054"/>
            <a:ext cx="4614070" cy="3460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097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56805B9-ABF6-01C9-0B7E-1B7524C64CB5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err="1"/>
              <a:t>Redizajn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rebrending</a:t>
            </a: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CAD2E8B-AA39-C928-5DD7-51865ADE198A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endParaRPr lang="en-US" dirty="0"/>
          </a:p>
          <a:p>
            <a:pPr lvl="0"/>
            <a:endParaRPr lang="en-US" dirty="0"/>
          </a:p>
        </p:txBody>
      </p:sp>
      <p:pic>
        <p:nvPicPr>
          <p:cNvPr id="4" name="Slika 4">
            <a:extLst>
              <a:ext uri="{FF2B5EF4-FFF2-40B4-BE49-F238E27FC236}">
                <a16:creationId xmlns:a16="http://schemas.microsoft.com/office/drawing/2014/main" id="{4CEABC2C-1E2E-6127-37C1-9857C0D3D7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5479" y="5274606"/>
            <a:ext cx="2368323" cy="90235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CA01F7AF-E015-8F82-2421-6B3E2C3225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413" y="5512405"/>
            <a:ext cx="2505673" cy="426757"/>
          </a:xfrm>
          <a:prstGeom prst="rect">
            <a:avLst/>
          </a:prstGeom>
        </p:spPr>
      </p:pic>
      <p:sp>
        <p:nvSpPr>
          <p:cNvPr id="13" name="TekstniOkvir 12">
            <a:extLst>
              <a:ext uri="{FF2B5EF4-FFF2-40B4-BE49-F238E27FC236}">
                <a16:creationId xmlns:a16="http://schemas.microsoft.com/office/drawing/2014/main" id="{6FC6F152-0BF1-DF5E-7CA7-A7D4FC14DD39}"/>
              </a:ext>
            </a:extLst>
          </p:cNvPr>
          <p:cNvSpPr txBox="1"/>
          <p:nvPr/>
        </p:nvSpPr>
        <p:spPr>
          <a:xfrm>
            <a:off x="838197" y="2013227"/>
            <a:ext cx="4507637" cy="22878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pitchFamily="34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Napušten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analogni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sustav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prodaje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pitchFamily="34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Dubrovnik </a:t>
            </a:r>
            <a:r>
              <a:rPr lang="en-US" sz="2800" dirty="0">
                <a:solidFill>
                  <a:srgbClr val="000000"/>
                </a:solidFill>
                <a:latin typeface="Calibri"/>
              </a:rPr>
              <a:t>C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postaje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Dubrovnik Pass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pitchFamily="34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Flomaster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D0315BDB-5D5D-0BE8-818F-32740FC078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6" t="35858" r="10647" b="33980"/>
          <a:stretch/>
        </p:blipFill>
        <p:spPr>
          <a:xfrm>
            <a:off x="6096000" y="2013227"/>
            <a:ext cx="4812556" cy="1387779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4EF8CBEA-598E-0115-B3E5-6E58114C190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5" t="31197" r="8706" b="26556"/>
          <a:stretch/>
        </p:blipFill>
        <p:spPr>
          <a:xfrm>
            <a:off x="6330637" y="3130620"/>
            <a:ext cx="4343281" cy="174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8288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CAD2E8B-AA39-C928-5DD7-51865ADE198A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endParaRPr lang="en-US" dirty="0"/>
          </a:p>
          <a:p>
            <a:pPr lvl="0"/>
            <a:endParaRPr lang="en-US" dirty="0"/>
          </a:p>
        </p:txBody>
      </p:sp>
      <p:pic>
        <p:nvPicPr>
          <p:cNvPr id="4" name="Slika 4">
            <a:extLst>
              <a:ext uri="{FF2B5EF4-FFF2-40B4-BE49-F238E27FC236}">
                <a16:creationId xmlns:a16="http://schemas.microsoft.com/office/drawing/2014/main" id="{4CEABC2C-1E2E-6127-37C1-9857C0D3D7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5479" y="5274606"/>
            <a:ext cx="2368323" cy="90235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CA01F7AF-E015-8F82-2421-6B3E2C3225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413" y="5512405"/>
            <a:ext cx="2505673" cy="426757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AF4FE947-C18F-D97B-EF31-E7F5D2E5C0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61" t="22524" r="4918" b="24660"/>
          <a:stretch/>
        </p:blipFill>
        <p:spPr>
          <a:xfrm>
            <a:off x="1819921" y="1136341"/>
            <a:ext cx="8167457" cy="362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6458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CAD2E8B-AA39-C928-5DD7-51865ADE198A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endParaRPr lang="en-US" dirty="0"/>
          </a:p>
          <a:p>
            <a:pPr lvl="0"/>
            <a:endParaRPr lang="en-US" dirty="0"/>
          </a:p>
        </p:txBody>
      </p:sp>
      <p:pic>
        <p:nvPicPr>
          <p:cNvPr id="4" name="Slika 4">
            <a:extLst>
              <a:ext uri="{FF2B5EF4-FFF2-40B4-BE49-F238E27FC236}">
                <a16:creationId xmlns:a16="http://schemas.microsoft.com/office/drawing/2014/main" id="{4CEABC2C-1E2E-6127-37C1-9857C0D3D7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5479" y="5274606"/>
            <a:ext cx="2368323" cy="90235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CA01F7AF-E015-8F82-2421-6B3E2C3225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413" y="5512405"/>
            <a:ext cx="2505673" cy="426757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89D7E96C-78F6-C768-57CA-AC650AC2F4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847" y="1186551"/>
            <a:ext cx="4982906" cy="3737180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FA116EC7-18C8-55FB-09FD-6B51635A875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906" t="13399" r="23559" b="15987"/>
          <a:stretch/>
        </p:blipFill>
        <p:spPr>
          <a:xfrm>
            <a:off x="7648783" y="918838"/>
            <a:ext cx="4301966" cy="4102662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D9AA20BB-8549-4302-AB68-1B5DFD9B91B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32" t="26621" r="28900" b="13397"/>
          <a:stretch/>
        </p:blipFill>
        <p:spPr>
          <a:xfrm>
            <a:off x="5543753" y="2273537"/>
            <a:ext cx="2508622" cy="274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44066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242</Words>
  <Application>Microsoft Office PowerPoint</Application>
  <PresentationFormat>Widescreen</PresentationFormat>
  <Paragraphs>61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Tema sustava Office</vt:lpstr>
      <vt:lpstr>Digitalna trasnformacija Dubrovačke kartice</vt:lpstr>
      <vt:lpstr>Smart City rješenje</vt:lpstr>
      <vt:lpstr>Informacijski sustav elektronske naplate i kontrole Dubrovačke kartice</vt:lpstr>
      <vt:lpstr>Ekonomičnije upravljanje resursima i vremenom</vt:lpstr>
      <vt:lpstr>Optimizacija marketinških aktivnosti</vt:lpstr>
      <vt:lpstr>Nadogradnja, umrežavanje, daljnji razvoj</vt:lpstr>
      <vt:lpstr>Redizajn i rebrending</vt:lpstr>
      <vt:lpstr>PowerPoint Presentation</vt:lpstr>
      <vt:lpstr>PowerPoint Presentation</vt:lpstr>
      <vt:lpstr>Obuhvat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Digitalna trasnformacija Dubrovačke kartice</dc:title>
  <dc:creator>Mato Brautović</dc:creator>
  <cp:lastModifiedBy>Marijana Aksić Vitković</cp:lastModifiedBy>
  <cp:revision>9</cp:revision>
  <dcterms:created xsi:type="dcterms:W3CDTF">2022-07-10T15:21:19Z</dcterms:created>
  <dcterms:modified xsi:type="dcterms:W3CDTF">2022-07-11T08:36:28Z</dcterms:modified>
</cp:coreProperties>
</file>