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7" r:id="rId3"/>
    <p:sldId id="311" r:id="rId4"/>
    <p:sldId id="299" r:id="rId5"/>
    <p:sldId id="300" r:id="rId6"/>
    <p:sldId id="301" r:id="rId7"/>
    <p:sldId id="308" r:id="rId8"/>
    <p:sldId id="309" r:id="rId9"/>
    <p:sldId id="302" r:id="rId10"/>
    <p:sldId id="304" r:id="rId11"/>
    <p:sldId id="305" r:id="rId12"/>
    <p:sldId id="306" r:id="rId13"/>
    <p:sldId id="307" r:id="rId14"/>
  </p:sldIdLst>
  <p:sldSz cx="12192000" cy="6858000"/>
  <p:notesSz cx="6819900" cy="99187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9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3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0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1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7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1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95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74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5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0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E7DB-CC68-434D-BAFE-05D0A6938133}" type="datetimeFigureOut">
              <a:rPr lang="hr-HR" smtClean="0"/>
              <a:t>08.06.2022.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49" t="9245" r="20521" b="74870"/>
          <a:stretch/>
        </p:blipFill>
        <p:spPr>
          <a:xfrm>
            <a:off x="12700" y="0"/>
            <a:ext cx="121793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93" y="316804"/>
            <a:ext cx="10381343" cy="1423791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86" y="2694215"/>
            <a:ext cx="9476014" cy="3396342"/>
          </a:xfrm>
        </p:spPr>
        <p:txBody>
          <a:bodyPr>
            <a:normAutofit lnSpcReduction="10000"/>
          </a:bodyPr>
          <a:lstStyle/>
          <a:p>
            <a:r>
              <a:rPr lang="hr-H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Implementacija nacionalne Strategije izjednačavanja mogućnosti za osobe s invaliditetom </a:t>
            </a:r>
            <a:r>
              <a:rPr lang="hr-H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endParaRPr lang="hr-HR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Miho Katičić, </a:t>
            </a:r>
            <a:r>
              <a:rPr lang="hr-H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ec.</a:t>
            </a:r>
          </a:p>
          <a:p>
            <a:r>
              <a:rPr lang="hr-H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amjenik pročelnika Upravnog odjela za obrazovanje, šport, </a:t>
            </a:r>
          </a:p>
          <a:p>
            <a:r>
              <a:rPr lang="hr-H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socijalnu skrb i civilno društvo Grada Dubrovnika</a:t>
            </a:r>
          </a:p>
        </p:txBody>
      </p:sp>
    </p:spTree>
    <p:extLst>
      <p:ext uri="{BB962C8B-B14F-4D97-AF65-F5344CB8AC3E}">
        <p14:creationId xmlns:p14="http://schemas.microsoft.com/office/powerpoint/2010/main" val="1536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5" y="2402102"/>
            <a:ext cx="4571429" cy="3428571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1" y="2401648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5" y="2402102"/>
            <a:ext cx="4571429" cy="3428571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199829"/>
            <a:ext cx="5344885" cy="3609052"/>
          </a:xfrm>
        </p:spPr>
      </p:pic>
    </p:spTree>
    <p:extLst>
      <p:ext uri="{BB962C8B-B14F-4D97-AF65-F5344CB8AC3E}">
        <p14:creationId xmlns:p14="http://schemas.microsoft.com/office/powerpoint/2010/main" val="39161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41" y="22941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5041" y="2005239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7320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5" y="2287008"/>
            <a:ext cx="4571429" cy="3428571"/>
          </a:xfrm>
        </p:spPr>
      </p:pic>
    </p:spTree>
    <p:extLst>
      <p:ext uri="{BB962C8B-B14F-4D97-AF65-F5344CB8AC3E}">
        <p14:creationId xmlns:p14="http://schemas.microsoft.com/office/powerpoint/2010/main" val="29217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 pro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libertas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venditur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auro!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se ne prodaje ni za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zlato!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hr-H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5484"/>
            <a:ext cx="5181600" cy="39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hr-HR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vijeće Grada Dubrovnika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usvojilo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kolovoza 2009.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jedinstvene politike za osobe s invaliditetom Grada Dubrovnika za razdoblje od 2009.do 2013.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vijeće Grada Dubrovnika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listopada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godine usvojilo 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izjedanačavanja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nosti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invalidetom za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doblje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2015. do 2020. </a:t>
            </a:r>
            <a:endParaRPr lang="hr-HR" sz="4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vijeće Grada Dubrovnika 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ožujka 2021. 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usvojilo je 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</a:t>
            </a:r>
            <a:r>
              <a: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izjedanačavanja mogućnosti za osobe s invalidetom za razdoblje od 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 </a:t>
            </a:r>
            <a:r>
              <a: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saziv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Povjerenstva za osobe s invaliditetom Grada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Prilikom izrade sva tri strateška dokumenta održale su </a:t>
            </a:r>
            <a:r>
              <a:rPr lang="pt-B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savjetodavn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radionic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ključnim dionicima politike za osobe s </a:t>
            </a:r>
            <a:r>
              <a:rPr lang="pt-B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 (gradski upravni odjeli i službe, Hrvatski zavod za zapošljavanje, Opća bolnica Dubrovnik, udruge osoba s invaliditetom) 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prioritetima nove 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trategije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871" y="2086853"/>
            <a:ext cx="5197929" cy="41180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sz="7200" b="1" dirty="0" smtClean="0">
              <a:solidFill>
                <a:srgbClr val="00206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7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Prioritetna područja </a:t>
            </a: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utvrđena Strategijom: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Obitelj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život u </a:t>
            </a: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Odgoj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obrazovanje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Zdravstvena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Socijalna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Stanovanje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mobilnost i pristupačnost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Profesionalna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rehabilitacija, zapošljavanje, rad i mirovinsko osiguranje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Pravna </a:t>
            </a: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 i zaštita od zlostavljanja</a:t>
            </a: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528" y="2086853"/>
            <a:ext cx="5181600" cy="41211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hr-HR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Informiranje, komunikacija i podizanje razine svijesti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Sudjelovanje u kulturnom životu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Sudjelovanje u javnom i političkom životu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Istraživanje i razvoj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Rekreacija, razonoda i šport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Rizične situacije i humanitarna krizna stanja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Udruge osoba s invaliditetom u civilnom društvu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871" y="2086853"/>
            <a:ext cx="5197929" cy="41180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planiranju i provođenju mjera i aktivnosti na svim područjima Strategije posebnu pažnju treba posvetiti pojedinim skupinama osoba s invaliditetom: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ženama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djevojkama s invaliditetom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su često suočene s višestrukom </a:t>
            </a: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diskriminacijom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obzirom na spol i </a:t>
            </a: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invaliditetom koje trebaju visoku razinu društvene potpore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čija kvaliteta života najizravnije ovisi o razvijenosti i dostupnosti servisa i usluga u </a:t>
            </a: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zajednici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djeci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vi-VN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teškoćama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razvoju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omogućiti uživanje svih prava kao svoj drugoj djeci u skladu s Konvencijom o pravima djeteta te osigurati potpuni razvoj svih potencijala habilitacijskim postupcima od najranije </a:t>
            </a: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mladim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s invaliditetom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se, kao osobito ranjiva skupina, suočavaju s nizom zapreka u procesu obrazovanja, zapošljavanja i </a:t>
            </a: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stanovanja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invaliditetom starije životne dobi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čiji udio u općoj populaciji kontinuirano raste.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217481"/>
            <a:ext cx="5170714" cy="409010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Odgoj i obrazovanje</a:t>
            </a:r>
            <a:endParaRPr lang="hr-HR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 već 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trinaestu školsku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godinu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zaredom provodi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r-H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„Pomoćnici </a:t>
            </a:r>
            <a:r>
              <a:rPr lang="hr-H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nastavi u osnovnim školama“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Projekt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osmišljen na način da se osigurava podrška učenicima  s posebnim obrazovnim potrebama, roditeljima učenika te učiteljima i nastavnicima tih učenika.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se provodi 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svih sedam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osnovnih škola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području Grada Dubrovnika.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 potrebna sredstva osiguravala su se se u gradskom proračunu, a od 2015. godine projekt se sufinancira iz fondova Europske unije (Europski socijalni fond).</a:t>
            </a:r>
            <a:endParaRPr lang="hr-HR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školskoj godini 2021/22. u projekt je bilo uključeno 5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učenika, za koje skrb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pomoćnika. Ukupna vrijednost projekta je 1.767.290,82 kuna.</a:t>
            </a:r>
            <a:endParaRPr lang="hr-HR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2012. Grad Dubrovnik samostalno provodi projekt </a:t>
            </a:r>
            <a:r>
              <a:rPr lang="hr-H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„Pomagači u vrtićima”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djecu s teškoćama u razvoju. U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pedagoškoj godini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2021/22.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predškolske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ustanove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projekt je uključeno 3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djece 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teškoćama u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razvoju za koje skrbi 3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pomagača.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Ukupna vrijednost projekta je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1.226.855,79 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kuna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školu s posebnim programom za učenike s teškoćama u razvoju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Osnovnoj školi Marina Držića osiguralo se iz gradskog proračuna 575.294,84 kn.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svoj je </a:t>
            </a:r>
            <a:r>
              <a:rPr lang="hr-H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stipendiranja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uveo </a:t>
            </a:r>
            <a:r>
              <a:rPr lang="hr-H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s invaliditetom kao zasebu </a:t>
            </a:r>
            <a:r>
              <a:rPr lang="hr-H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kategoriju</a:t>
            </a:r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Trenutno 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stipendira 4 učenika s invaliditetom, za što se godišnje odvaja 53.000 kuna.</a:t>
            </a:r>
          </a:p>
          <a:p>
            <a:pPr marL="0" indent="0">
              <a:lnSpc>
                <a:spcPct val="120000"/>
              </a:lnSpc>
              <a:buNone/>
            </a:pPr>
            <a:endParaRPr lang="hr-HR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Svake se godine kao nadstandard organizira ljetni kamp za djecu s teškoćama u razvoju, koji je 2021. pohađalo 15 djece. Za ovu se namjenu iz gradskog proračuna osiguralo 148.385 kuna.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Zapošljavanje</a:t>
            </a:r>
            <a:endParaRPr lang="hr-H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2021.  zaposleno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s invaliditetom s područja Grada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Dubrovnika: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s kombiniranim smetnjama,</a:t>
            </a:r>
          </a:p>
          <a:p>
            <a:pPr>
              <a:lnSpc>
                <a:spcPct val="100000"/>
              </a:lnSpc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osoba s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kroničnim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bolestima,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osobe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intelektualnim poteškoćama,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osobe oštećenog sluha</a:t>
            </a:r>
          </a:p>
          <a:p>
            <a:pPr>
              <a:lnSpc>
                <a:spcPct val="100000"/>
              </a:lnSpc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osoba oštećena vida te 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s tjelesnim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Koncem 20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 području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Dubrovnika 57 je nezaposlenih osoba s invaliditetom.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036" y="2086853"/>
            <a:ext cx="5181600" cy="412114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Socijalne usluge za osobe s invaliditetom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Rana intervencija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usluge polivalentnog stručnog tima, edukacija stručnjaka, senzorna integracija, nositelj udruga „Dubrovnik zdravi grad”, u projekt uključeno 123 djece, 160 roditelja i 160 stručnjaka;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Osobni asistent za osobe s najtežim stupnjem invaliditeta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pomoć u vlastitom domu za 11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Stručna podrška za osobe s intelektualnim teškoćama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psihosocijalna rehabilitacija u vlastitom domu za 15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 samostalnom življenju osoba </a:t>
            </a:r>
            <a:r>
              <a:rPr lang="pl-PL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intelektualnim teškoćama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radionice radno-okupacijskih aktivnosti i kreativno-rekrecijske radionice te druge potrebne izvaninstutucionalne usluge za 15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Dnevni i poludnevni boravak i rehabilitacija za djecu i odrasle osobe s invaliditetom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dva dnevna i jedan poludnevni boravak za osobe s invaliditetom za ukupno 43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Rehabilitacijsko-radni program za djecu s Downovim sindromom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individualni rad, likovne radionice i zajedničke radionice djece i roditelja za 18 djece i 31 roditelja;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„Sigurno do odredišta“</a:t>
            </a:r>
            <a:r>
              <a:rPr lang="pl-PL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usluga prijevoza za djecu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teškoćama u razvoju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njihove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korisnika;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Psihosocijalna pomoć i savjetovanje i tečaj znakovnog jezika za roditelje gluhe i nagluhe djece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363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psihosocijalne skrbi za slijepe osobe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162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Psihosocijalna podrška osobama oboljelim od </a:t>
            </a:r>
            <a:r>
              <a:rPr lang="hr-HR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skleroze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55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Radionica za izradu papirnatih vrećica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radna terapija za osobe s intelektualnim teškoćama za 6 korisnika.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Partnerstvo </a:t>
            </a:r>
            <a:r>
              <a:rPr lang="hr-H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organizacijama civilnog društva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razvija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artnerski odnos s udrugama i organizacijama civilnog društva. Putem javnog poziva sufinanciraju se programi i projekti udruga osoba s invaliditetom i djece s teškoćama u razvoju. U gradskom proračunu za 2021. godinu osigurano je ukupno 709.100 kuna za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sufinanciranje udruga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2019. Grad Dubrovnik raspisuje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javne pozive za sufinanciranje programa udruga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koje skrbe o osobama s invaliditetom i djeci s teškoćama u razvoju, čime se osiguranva kontinuitet i sigurnost ostvarenja programa udruga.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4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Pristupačnost </a:t>
            </a:r>
            <a:r>
              <a:rPr lang="hr-H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prijevoz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Specijalizirano vozilo za prijevoz osoba s invaliditetom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 Dubrovnik nabavio je specijalizirano vozilo i snosi sve troškove prijevoza putem svog društva za javni gradski prijevoz (Libertas d.o.o.). Ovu uslugu trenutno koristi 66 osoba s invaliditetom, a trošak usluge je 465.000 kuna.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 za osobe s invaliditetom u povijesnoj gradskoj jezgri 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već je prije desetak godina nabavio transporter koji olakšava pristup brojnim sakralnim i javnim objektima u povijesnoj jezgri, koji je besplatno dostupan svim osobama s invaliditetom s područja Grada Dubrovnika, ali i svim gostima i posjetiteljima koji su osobe s invaliditetom;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vi-VN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</a:t>
            </a:r>
            <a:r>
              <a:rPr lang="vi-VN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</a:t>
            </a:r>
            <a:r>
              <a:rPr lang="vi-VN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nabavio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vi-VN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transporter s ugrađenim invalidskim kolicima, što bitno olakšava njegovo korištenje;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Dizala za osobe s invaliditetom na sedam dubrovačkih plažea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Grad Dubrovnik financirao je nabavu dizala te izradu prateće infrastrukture (prilazi, parkirališna mjesta, tuševi, mjesta za sunčanje), plaća se i održavanje i servisiranje dizala te popravci i otklanjanje šteta;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Dizalo za osobe s invaliditetom na gradskom plivačkom i vaterpolskom bazenu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Autobusi javnog gradskog prijevoza prilagođeni su osobama </a:t>
            </a:r>
            <a:r>
              <a:rPr lang="hr-HR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Pokretna rampa </a:t>
            </a:r>
            <a:r>
              <a:rPr lang="hr-HR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invaliditetom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kompleksu Lazareti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kompleksu Lazareti djeluju kulturne, humanitarne i druge ustanove i udruge civilnog  društva te se odvijaju brojni projekti i manifestacije; pokretna rampa omogućava pristupačnost osobama s invaliditetom svim stalnim i povremenim projektima koji se u tom kompleksu odvijaju;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Posebni prijevoz štićenika Zavoda za rehabilitaciju </a:t>
            </a:r>
            <a:r>
              <a:rPr lang="hr-HR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Josipovac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kao </a:t>
            </a:r>
            <a:r>
              <a:rPr lang="hr-HR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nadstandard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osiguravaju sredstva za prijevoz osoba s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 koje su na poludnevnom, dnevnom ili stacionarnom smještaju u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Zavodu;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 </a:t>
            </a:r>
            <a:r>
              <a:rPr lang="hr-HR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invaliditetom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ulazu u Upravni odjel za obrazovanje, šport, socijalnu skrb i civilno društvo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Implementacija Strategije izjednačavanja mogućnosti osoba s invaliditetom do 202</a:t>
            </a:r>
            <a:r>
              <a:rPr 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 </a:t>
            </a:r>
            <a:r>
              <a:rPr lang="pl-PL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jedinstvene politike za osobe s invaliditetom Grada Dubrovnika za razdoblje od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2015.do 2020. realizirana je u potpunosti;</a:t>
            </a:r>
            <a:endParaRPr lang="pl-PL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donio je novu Strategiju za izjednačavanje mogućnosti osoba s invaliditetom na području Grada Dubrovnika  za razdoblje od 2021. do 2025.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osnovao je Povjerenstvo za osobe s invaliditetom, koje čine predstavnici ustanova i udruga koje skrbe o toj populaciji, a koje raspravlja i daje mišljenja i prijedloge o svim pitanjima koja se tiču života i rada osoba s invaliditetom;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partner je udrugama osoba s invaliditetom i djece s teškoćama u razvoju, značajno podupirući djelovanje udruga prostorno, logistički i financijski;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u svom proračunu osigurava znatna sredstva za realizaciju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mjera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izjednačavanje mogućnosti osoba s invaliditetom na području Grada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Dubrovnika; iznos ukupnih sredstava za ovu namjenu znatno je porastao u zadnje tri godine: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godine 4.996.137,81 kuna;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 godine 6.145.818,18 kuna te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 godine 6.670.376,81 kuna </a:t>
            </a:r>
          </a:p>
          <a:p>
            <a:pPr marL="0" indent="0">
              <a:lnSpc>
                <a:spcPct val="120000"/>
              </a:lnSpc>
              <a:buNone/>
            </a:pPr>
            <a:endParaRPr lang="hr-HR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Dubrovnik zdravi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Ostale mjere i </a:t>
            </a:r>
            <a:r>
              <a:rPr lang="hr-HR" sz="5600" b="1" dirty="0">
                <a:latin typeface="Arial" panose="020B0604020202020204" pitchFamily="34" charset="0"/>
                <a:cs typeface="Arial" panose="020B0604020202020204" pitchFamily="34" charset="0"/>
              </a:rPr>
              <a:t>aktivnosti za izjednačavanje mogućnosti osoba s </a:t>
            </a:r>
            <a:r>
              <a:rPr lang="hr-H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invaliditetom na dubrovačkom području </a:t>
            </a: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provođenje mjera i aktivnosti Strategije Grada Dubrovnika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izjednačavanje mogućnosti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osob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s invaliditetom u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godini iz gradskog proračuna izdvojilo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r-H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6.679.376,81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što je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oko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sto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tisuća kuna više u odnosu na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Izdvajanja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za mjere i aktivnosti po pojedinim područjima iznosila su: 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odgoj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i obrazovanje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3.622.331,45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kuna,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socijalna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skrb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582.700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kuna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udruge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osoba s invaliditetom i djece s teškoćama u razvoju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709.100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kuna,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stanovanje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, mobilnost i pristupačnost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616.750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kuna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život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u zajednici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148.385,36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kuna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Iz gradskog proračuna isplaćuje se stalni mjesečni dodatak za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356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korisnika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osobne invalidnine u ukupnom iznosu od 1.418.700, a isplatile su se i novčane pomoći za liječenja i rehabilitaciju te nabavu pomagala u iznosu od 94.000 kuna. </a:t>
            </a:r>
          </a:p>
          <a:p>
            <a:pPr marL="0" indent="0">
              <a:lnSpc>
                <a:spcPct val="120000"/>
              </a:lnSpc>
              <a:buNone/>
            </a:pP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predstavljanju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Strategije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parasporta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Republici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Hrvatskoj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razdoblje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od 2022. do 2030.,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održala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Splitu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25.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ožujka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2022.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organizaciji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Hrvatskog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paraolimpijskog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odbora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prakse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istaknuta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dugogodišnja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skrb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športaše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potreba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športu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novost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ovogodišnjem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Proračunu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kojem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zasebna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stavka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izdvojen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potreba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športaše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visini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tisuća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kuna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Grad Dubrovnik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ugovorom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financira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emitiranje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vijesti </a:t>
            </a:r>
            <a:r>
              <a:rPr lang="hr-HR" sz="4800" b="1" dirty="0">
                <a:latin typeface="Arial" panose="020B0604020202020204" pitchFamily="34" charset="0"/>
                <a:cs typeface="Arial" panose="020B0604020202020204" pitchFamily="34" charset="0"/>
              </a:rPr>
              <a:t>na znakovnom jeziku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na Dubrovačkoj televiziji,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deset lokacija ugradili su se rukohvati i obilježena su 3 </a:t>
            </a:r>
            <a:r>
              <a:rPr lang="hr-HR" sz="4800" b="1" dirty="0">
                <a:latin typeface="Arial" panose="020B0604020202020204" pitchFamily="34" charset="0"/>
                <a:cs typeface="Arial" panose="020B0604020202020204" pitchFamily="34" charset="0"/>
              </a:rPr>
              <a:t>parkirna mjesta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za osobe s invaliditetom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Grad Dubrovnik je u suradnji s Općom bolnicom Dubrovnik pronašao prostor i pristupio prilagodbi postojećeg projekta za izgradnju i uređenje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senzoričkog parka za djecu s poteškoćama u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Opća bolnica Dubrovnik je 2018. otvorila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Polikliniku za mentalno zdravlje djece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; za opremanje senzorne sobe u Poliklinici Grad Dubrovnik osigurao je donaciju od 200.000,00  kuna;</a:t>
            </a:r>
          </a:p>
          <a:p>
            <a:pPr marL="0" indent="0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ostavljena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rampa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za osobe s invaliditetom na ulazu u područni ured Hrvatskog zavoda za zapošljavanje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u Dubrovniku, sredstva za radove i opremu u vrijednosti 125. 000 kuna osigurana su u gradskom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4"/>
            <a:ext cx="12495667" cy="187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6096" y="308626"/>
            <a:ext cx="6131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Dubrovnik zdravi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93"/>
            <a:ext cx="5178879" cy="43512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Nove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strateške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mjere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- u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zimajući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u obzir specifične potrebe osoba s invaliditetom i oslanjajući se na dosadašnje rezultate postignute u ostvarivanju potreba osoba s invaliditetom Grad Dubrovnik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pokrenuo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postupak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osnivanj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b="1" dirty="0">
                <a:latin typeface="Arial" panose="020B0604020202020204" pitchFamily="34" charset="0"/>
                <a:cs typeface="Arial" panose="020B0604020202020204" pitchFamily="34" charset="0"/>
              </a:rPr>
              <a:t>Centra za pružanje usluga u </a:t>
            </a:r>
            <a:r>
              <a:rPr lang="vi-VN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zajednici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Grad Dubrovnik potiče integraciju djece s teškoćama u razvoju i osoba s invaliditetom u društvenu sredinu organiziranjem života u zajednici te stvaranjem što prirodnijih uvjeta života i odgovarajućeg sustava usluga na području stanovanja,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rehabilitacije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zapošljavanja, slobodnog vremena i obrazovanja.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Stoga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osigurati prostor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za povremeni, privremeni i dugotrajni smještaj osoba s invaliditetom te pružanje socijalnih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rhu osigura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uvjet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za poboljšanje kvalitete života osoba s invaliditetom i djece s teškoćama u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 Grad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podržava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osnivanje ustanove socijalne skrbi, financiranje projektne dokumentacije i dozvole za privođenje namjene svih prostora, građevinske radove uređenja i opremanja prostora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ustanove.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Time se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želi riješiti dugotrajni problem povremenog i dugotrajnog smještaja osoba s invaliditetom, posebice osobe s poremećajima iz autističnog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spektra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te osigurati stručno i kvalitetno pružanje socijalnih usluga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djeci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s teškoćama u razvoju i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osobama 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vi-VN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osiguravanje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podrške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cjeloživotno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osobama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lakšeg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svladavanja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stupnjeva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prelaska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sustav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endParaRPr lang="vi-VN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30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333" y="1825693"/>
            <a:ext cx="5181600" cy="43513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izgradnja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senzoričkog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parka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rekonstrukcija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opremanje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terapijskog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bazena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Općoj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bolnici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Dubrovnik;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omogućavanje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pristupačnosti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stambenim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jedinicama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žive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djeca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teškoćama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podizanje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razine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turizmu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ugostiteljstvu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educiranje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službenika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komuniciranje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prihvatljiv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organiziranjem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edukacijskih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predavanja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dostupnosti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kulturnih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sadržaja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raspisivanje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športske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športaša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djece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teškoćama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uspostavljanje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volontiranja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udrugama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povezivanje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Volonterskim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23427"/>
            <a:ext cx="12193588" cy="18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5229" y="155119"/>
            <a:ext cx="6466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 </a:t>
            </a:r>
          </a:p>
        </p:txBody>
      </p:sp>
    </p:spTree>
    <p:extLst>
      <p:ext uri="{BB962C8B-B14F-4D97-AF65-F5344CB8AC3E}">
        <p14:creationId xmlns:p14="http://schemas.microsoft.com/office/powerpoint/2010/main" val="323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5" y="2287008"/>
            <a:ext cx="4571429" cy="3428571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5" y="2287008"/>
            <a:ext cx="4571429" cy="3428571"/>
          </a:xfrm>
        </p:spPr>
      </p:pic>
    </p:spTree>
    <p:extLst>
      <p:ext uri="{BB962C8B-B14F-4D97-AF65-F5344CB8AC3E}">
        <p14:creationId xmlns:p14="http://schemas.microsoft.com/office/powerpoint/2010/main" val="31051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2288</Words>
  <Application>Microsoft Office PowerPoint</Application>
  <PresentationFormat>Custom</PresentationFormat>
  <Paragraphs>143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Grad Dubrovnik zdravi grad</vt:lpstr>
      <vt:lpstr>Grad Dubrovnik zdravi grad</vt:lpstr>
      <vt:lpstr>Grad Dubrovnik zdravi grad</vt:lpstr>
      <vt:lpstr>Grad Dubrovnik zdravi grad</vt:lpstr>
      <vt:lpstr>Grad Dubrovnik zdravi grad</vt:lpstr>
      <vt:lpstr>Grad Dubrovnik zdravi grad</vt:lpstr>
      <vt:lpstr>Dubrovnik zdravi grad</vt:lpstr>
      <vt:lpstr>Dubrovnik zdravi grad</vt:lpstr>
      <vt:lpstr>Grad Dubrovnik zdravi grad</vt:lpstr>
      <vt:lpstr>Grad Dubrovnik zdravi grad</vt:lpstr>
      <vt:lpstr>Grad Dubrovnik zdravi grad</vt:lpstr>
      <vt:lpstr>Grad Dubrovnik zdravi grad</vt:lpstr>
      <vt:lpstr>Grad Dubrovnik zdravi grad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Dorja Vočanec</dc:creator>
  <cp:lastModifiedBy>Miho Katičić</cp:lastModifiedBy>
  <cp:revision>181</cp:revision>
  <cp:lastPrinted>2020-01-15T09:16:02Z</cp:lastPrinted>
  <dcterms:created xsi:type="dcterms:W3CDTF">2018-05-15T09:50:06Z</dcterms:created>
  <dcterms:modified xsi:type="dcterms:W3CDTF">2022-06-08T09:03:30Z</dcterms:modified>
</cp:coreProperties>
</file>