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1" r:id="rId3"/>
    <p:sldId id="264" r:id="rId4"/>
    <p:sldId id="265" r:id="rId5"/>
    <p:sldId id="266" r:id="rId6"/>
    <p:sldId id="267" r:id="rId7"/>
    <p:sldId id="268" r:id="rId8"/>
    <p:sldId id="269" r:id="rId9"/>
    <p:sldId id="271" r:id="rId10"/>
    <p:sldId id="272" r:id="rId11"/>
    <p:sldId id="260" r:id="rId12"/>
    <p:sldId id="262" r:id="rId13"/>
    <p:sldId id="258" r:id="rId14"/>
    <p:sldId id="259" r:id="rId15"/>
    <p:sldId id="263" r:id="rId16"/>
    <p:sldId id="273" r:id="rId17"/>
    <p:sldId id="274" r:id="rId18"/>
    <p:sldId id="288"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sr-Latn-RS"/>
    </a:defPPr>
    <a:lvl1pPr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Narrow" panose="020B0606020202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Narrow" panose="020B060602020203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734"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a:extLst>
              <a:ext uri="{FF2B5EF4-FFF2-40B4-BE49-F238E27FC236}">
                <a16:creationId xmlns="" xmlns:a16="http://schemas.microsoft.com/office/drawing/2014/main" id="{8E835F55-7CD0-46DD-927B-C1B662DB7543}"/>
              </a:ext>
            </a:extLst>
          </p:cNvPr>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
        <p:nvSpPr>
          <p:cNvPr id="5" name="Date Placeholder 3">
            <a:extLst>
              <a:ext uri="{FF2B5EF4-FFF2-40B4-BE49-F238E27FC236}">
                <a16:creationId xmlns="" xmlns:a16="http://schemas.microsoft.com/office/drawing/2014/main" id="{CB05589E-44E0-4CE4-90B5-8AEAC74F5B5C}"/>
              </a:ext>
            </a:extLst>
          </p:cNvPr>
          <p:cNvSpPr>
            <a:spLocks noGrp="1"/>
          </p:cNvSpPr>
          <p:nvPr>
            <p:ph type="dt" sz="half" idx="10"/>
          </p:nvPr>
        </p:nvSpPr>
        <p:spPr/>
        <p:txBody>
          <a:bodyPr/>
          <a:lstStyle>
            <a:lvl1pPr>
              <a:defRPr/>
            </a:lvl1pPr>
          </a:lstStyle>
          <a:p>
            <a:pPr>
              <a:defRPr/>
            </a:pPr>
            <a:fld id="{900682B1-132E-4BF4-9454-69B8E1B22070}" type="datetimeFigureOut">
              <a:rPr lang="hr-HR"/>
              <a:pPr>
                <a:defRPr/>
              </a:pPr>
              <a:t>14.01.2022.</a:t>
            </a:fld>
            <a:endParaRPr lang="hr-HR"/>
          </a:p>
        </p:txBody>
      </p:sp>
      <p:sp>
        <p:nvSpPr>
          <p:cNvPr id="6" name="Footer Placeholder 4">
            <a:extLst>
              <a:ext uri="{FF2B5EF4-FFF2-40B4-BE49-F238E27FC236}">
                <a16:creationId xmlns="" xmlns:a16="http://schemas.microsoft.com/office/drawing/2014/main" id="{E3AC6165-1BA0-4FAC-B86A-3E10583D2349}"/>
              </a:ext>
            </a:extLst>
          </p:cNvPr>
          <p:cNvSpPr>
            <a:spLocks noGrp="1"/>
          </p:cNvSpPr>
          <p:nvPr>
            <p:ph type="ftr" sz="quarter" idx="11"/>
          </p:nvPr>
        </p:nvSpPr>
        <p:spPr/>
        <p:txBody>
          <a:bodyPr/>
          <a:lstStyle>
            <a:lvl1pPr>
              <a:defRPr/>
            </a:lvl1pPr>
          </a:lstStyle>
          <a:p>
            <a:pPr>
              <a:defRPr/>
            </a:pPr>
            <a:endParaRPr lang="hr-HR"/>
          </a:p>
        </p:txBody>
      </p:sp>
      <p:sp>
        <p:nvSpPr>
          <p:cNvPr id="7" name="Slide Number Placeholder 5">
            <a:extLst>
              <a:ext uri="{FF2B5EF4-FFF2-40B4-BE49-F238E27FC236}">
                <a16:creationId xmlns="" xmlns:a16="http://schemas.microsoft.com/office/drawing/2014/main" id="{CB2E4478-9714-40F4-9B89-1E065DC9FFAF}"/>
              </a:ext>
            </a:extLst>
          </p:cNvPr>
          <p:cNvSpPr>
            <a:spLocks noGrp="1"/>
          </p:cNvSpPr>
          <p:nvPr>
            <p:ph type="sldNum" sz="quarter" idx="12"/>
          </p:nvPr>
        </p:nvSpPr>
        <p:spPr/>
        <p:txBody>
          <a:bodyPr/>
          <a:lstStyle>
            <a:lvl1pPr>
              <a:defRPr/>
            </a:lvl1pPr>
          </a:lstStyle>
          <a:p>
            <a:fld id="{A07CFE53-CD32-4BF5-B0C2-25004C4CA4C1}" type="slidenum">
              <a:rPr lang="hr-HR" altLang="en-US"/>
              <a:pPr/>
              <a:t>‹#›</a:t>
            </a:fld>
            <a:endParaRPr lang="hr-HR" altLang="en-US"/>
          </a:p>
        </p:txBody>
      </p:sp>
    </p:spTree>
    <p:extLst>
      <p:ext uri="{BB962C8B-B14F-4D97-AF65-F5344CB8AC3E}">
        <p14:creationId xmlns:p14="http://schemas.microsoft.com/office/powerpoint/2010/main" val="187388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BBF4AD9-FB30-424F-9430-E038B2648F98}"/>
              </a:ext>
            </a:extLst>
          </p:cNvPr>
          <p:cNvSpPr>
            <a:spLocks noGrp="1"/>
          </p:cNvSpPr>
          <p:nvPr>
            <p:ph type="dt" sz="half" idx="10"/>
          </p:nvPr>
        </p:nvSpPr>
        <p:spPr/>
        <p:txBody>
          <a:bodyPr/>
          <a:lstStyle>
            <a:lvl1pPr>
              <a:defRPr/>
            </a:lvl1pPr>
          </a:lstStyle>
          <a:p>
            <a:pPr>
              <a:defRPr/>
            </a:pPr>
            <a:fld id="{5DB587F4-BEDB-464A-B3B2-5211BF89C957}" type="datetimeFigureOut">
              <a:rPr lang="hr-HR"/>
              <a:pPr>
                <a:defRPr/>
              </a:pPr>
              <a:t>14.01.2022.</a:t>
            </a:fld>
            <a:endParaRPr lang="hr-HR"/>
          </a:p>
        </p:txBody>
      </p:sp>
      <p:sp>
        <p:nvSpPr>
          <p:cNvPr id="5" name="Footer Placeholder 4">
            <a:extLst>
              <a:ext uri="{FF2B5EF4-FFF2-40B4-BE49-F238E27FC236}">
                <a16:creationId xmlns="" xmlns:a16="http://schemas.microsoft.com/office/drawing/2014/main" id="{0C7B42A6-95D5-4447-95E1-6B8A1249F183}"/>
              </a:ext>
            </a:extLst>
          </p:cNvPr>
          <p:cNvSpPr>
            <a:spLocks noGrp="1"/>
          </p:cNvSpPr>
          <p:nvPr>
            <p:ph type="ftr" sz="quarter" idx="11"/>
          </p:nvPr>
        </p:nvSpPr>
        <p:spPr/>
        <p:txBody>
          <a:bodyPr/>
          <a:lstStyle>
            <a:lvl1pPr>
              <a:defRPr/>
            </a:lvl1pPr>
          </a:lstStyle>
          <a:p>
            <a:pPr>
              <a:defRPr/>
            </a:pPr>
            <a:endParaRPr lang="hr-HR"/>
          </a:p>
        </p:txBody>
      </p:sp>
      <p:sp>
        <p:nvSpPr>
          <p:cNvPr id="6" name="Slide Number Placeholder 5">
            <a:extLst>
              <a:ext uri="{FF2B5EF4-FFF2-40B4-BE49-F238E27FC236}">
                <a16:creationId xmlns="" xmlns:a16="http://schemas.microsoft.com/office/drawing/2014/main" id="{4F8A40F4-0C87-4724-81FF-32A20AC8CF79}"/>
              </a:ext>
            </a:extLst>
          </p:cNvPr>
          <p:cNvSpPr>
            <a:spLocks noGrp="1"/>
          </p:cNvSpPr>
          <p:nvPr>
            <p:ph type="sldNum" sz="quarter" idx="12"/>
          </p:nvPr>
        </p:nvSpPr>
        <p:spPr/>
        <p:txBody>
          <a:bodyPr/>
          <a:lstStyle>
            <a:lvl1pPr>
              <a:defRPr/>
            </a:lvl1pPr>
          </a:lstStyle>
          <a:p>
            <a:fld id="{C321DFFB-A7FF-4CF4-B838-2C2D235BF062}" type="slidenum">
              <a:rPr lang="hr-HR" altLang="en-US"/>
              <a:pPr/>
              <a:t>‹#›</a:t>
            </a:fld>
            <a:endParaRPr lang="hr-HR" altLang="en-US"/>
          </a:p>
        </p:txBody>
      </p:sp>
    </p:spTree>
    <p:extLst>
      <p:ext uri="{BB962C8B-B14F-4D97-AF65-F5344CB8AC3E}">
        <p14:creationId xmlns:p14="http://schemas.microsoft.com/office/powerpoint/2010/main" val="3926445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98CD95-1A98-4ACA-B607-87A1FD910D6A}"/>
              </a:ext>
            </a:extLst>
          </p:cNvPr>
          <p:cNvSpPr>
            <a:spLocks noGrp="1"/>
          </p:cNvSpPr>
          <p:nvPr>
            <p:ph type="dt" sz="half" idx="10"/>
          </p:nvPr>
        </p:nvSpPr>
        <p:spPr/>
        <p:txBody>
          <a:bodyPr/>
          <a:lstStyle>
            <a:lvl1pPr>
              <a:defRPr/>
            </a:lvl1pPr>
          </a:lstStyle>
          <a:p>
            <a:pPr>
              <a:defRPr/>
            </a:pPr>
            <a:fld id="{322E2206-01F2-4CF3-88A8-530BE914BAB1}" type="datetimeFigureOut">
              <a:rPr lang="hr-HR"/>
              <a:pPr>
                <a:defRPr/>
              </a:pPr>
              <a:t>14.01.2022.</a:t>
            </a:fld>
            <a:endParaRPr lang="hr-HR"/>
          </a:p>
        </p:txBody>
      </p:sp>
      <p:sp>
        <p:nvSpPr>
          <p:cNvPr id="5" name="Footer Placeholder 4">
            <a:extLst>
              <a:ext uri="{FF2B5EF4-FFF2-40B4-BE49-F238E27FC236}">
                <a16:creationId xmlns="" xmlns:a16="http://schemas.microsoft.com/office/drawing/2014/main" id="{7D402FAF-6D8F-4CF6-934B-35F6F1618DF3}"/>
              </a:ext>
            </a:extLst>
          </p:cNvPr>
          <p:cNvSpPr>
            <a:spLocks noGrp="1"/>
          </p:cNvSpPr>
          <p:nvPr>
            <p:ph type="ftr" sz="quarter" idx="11"/>
          </p:nvPr>
        </p:nvSpPr>
        <p:spPr/>
        <p:txBody>
          <a:bodyPr/>
          <a:lstStyle>
            <a:lvl1pPr>
              <a:defRPr/>
            </a:lvl1pPr>
          </a:lstStyle>
          <a:p>
            <a:pPr>
              <a:defRPr/>
            </a:pPr>
            <a:endParaRPr lang="hr-HR"/>
          </a:p>
        </p:txBody>
      </p:sp>
      <p:sp>
        <p:nvSpPr>
          <p:cNvPr id="6" name="Slide Number Placeholder 5">
            <a:extLst>
              <a:ext uri="{FF2B5EF4-FFF2-40B4-BE49-F238E27FC236}">
                <a16:creationId xmlns="" xmlns:a16="http://schemas.microsoft.com/office/drawing/2014/main" id="{C3DE5F46-AA8D-46DE-AD96-82809181F656}"/>
              </a:ext>
            </a:extLst>
          </p:cNvPr>
          <p:cNvSpPr>
            <a:spLocks noGrp="1"/>
          </p:cNvSpPr>
          <p:nvPr>
            <p:ph type="sldNum" sz="quarter" idx="12"/>
          </p:nvPr>
        </p:nvSpPr>
        <p:spPr/>
        <p:txBody>
          <a:bodyPr/>
          <a:lstStyle>
            <a:lvl1pPr>
              <a:defRPr/>
            </a:lvl1pPr>
          </a:lstStyle>
          <a:p>
            <a:fld id="{D69FC886-6DB0-4D7E-8F85-6F4C33AFD6E9}" type="slidenum">
              <a:rPr lang="hr-HR" altLang="en-US"/>
              <a:pPr/>
              <a:t>‹#›</a:t>
            </a:fld>
            <a:endParaRPr lang="hr-HR" altLang="en-US"/>
          </a:p>
        </p:txBody>
      </p:sp>
    </p:spTree>
    <p:extLst>
      <p:ext uri="{BB962C8B-B14F-4D97-AF65-F5344CB8AC3E}">
        <p14:creationId xmlns:p14="http://schemas.microsoft.com/office/powerpoint/2010/main" val="228402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60C6CF40-914B-4400-A012-1BCAE5378F22}"/>
              </a:ext>
            </a:extLst>
          </p:cNvPr>
          <p:cNvSpPr>
            <a:spLocks noGrp="1"/>
          </p:cNvSpPr>
          <p:nvPr>
            <p:ph type="dt" sz="half" idx="14"/>
          </p:nvPr>
        </p:nvSpPr>
        <p:spPr/>
        <p:txBody>
          <a:bodyPr/>
          <a:lstStyle>
            <a:lvl1pPr>
              <a:defRPr/>
            </a:lvl1pPr>
          </a:lstStyle>
          <a:p>
            <a:pPr>
              <a:defRPr/>
            </a:pPr>
            <a:fld id="{EDEEFCE8-7725-4527-99E5-07E1D3144F71}" type="datetimeFigureOut">
              <a:rPr lang="hr-HR"/>
              <a:pPr>
                <a:defRPr/>
              </a:pPr>
              <a:t>14.01.2022.</a:t>
            </a:fld>
            <a:endParaRPr lang="hr-HR"/>
          </a:p>
        </p:txBody>
      </p:sp>
      <p:sp>
        <p:nvSpPr>
          <p:cNvPr id="5" name="Footer Placeholder 4">
            <a:extLst>
              <a:ext uri="{FF2B5EF4-FFF2-40B4-BE49-F238E27FC236}">
                <a16:creationId xmlns="" xmlns:a16="http://schemas.microsoft.com/office/drawing/2014/main" id="{A79F639E-3DB5-44A8-A797-9D046B2160C9}"/>
              </a:ext>
            </a:extLst>
          </p:cNvPr>
          <p:cNvSpPr>
            <a:spLocks noGrp="1"/>
          </p:cNvSpPr>
          <p:nvPr>
            <p:ph type="ftr" sz="quarter" idx="15"/>
          </p:nvPr>
        </p:nvSpPr>
        <p:spPr/>
        <p:txBody>
          <a:bodyPr/>
          <a:lstStyle>
            <a:lvl1pPr>
              <a:defRPr/>
            </a:lvl1pPr>
          </a:lstStyle>
          <a:p>
            <a:pPr>
              <a:defRPr/>
            </a:pPr>
            <a:endParaRPr lang="hr-HR"/>
          </a:p>
        </p:txBody>
      </p:sp>
      <p:sp>
        <p:nvSpPr>
          <p:cNvPr id="6" name="Slide Number Placeholder 5">
            <a:extLst>
              <a:ext uri="{FF2B5EF4-FFF2-40B4-BE49-F238E27FC236}">
                <a16:creationId xmlns="" xmlns:a16="http://schemas.microsoft.com/office/drawing/2014/main" id="{3B38522E-D976-45D2-8C29-0E74B7838BA8}"/>
              </a:ext>
            </a:extLst>
          </p:cNvPr>
          <p:cNvSpPr>
            <a:spLocks noGrp="1"/>
          </p:cNvSpPr>
          <p:nvPr>
            <p:ph type="sldNum" sz="quarter" idx="16"/>
          </p:nvPr>
        </p:nvSpPr>
        <p:spPr/>
        <p:txBody>
          <a:bodyPr/>
          <a:lstStyle>
            <a:lvl1pPr>
              <a:defRPr/>
            </a:lvl1pPr>
          </a:lstStyle>
          <a:p>
            <a:fld id="{1D91E1E9-EEA5-4126-A8E3-24F83A69F6BC}" type="slidenum">
              <a:rPr lang="hr-HR" altLang="en-US"/>
              <a:pPr/>
              <a:t>‹#›</a:t>
            </a:fld>
            <a:endParaRPr lang="hr-HR" altLang="en-US"/>
          </a:p>
        </p:txBody>
      </p:sp>
    </p:spTree>
    <p:extLst>
      <p:ext uri="{BB962C8B-B14F-4D97-AF65-F5344CB8AC3E}">
        <p14:creationId xmlns:p14="http://schemas.microsoft.com/office/powerpoint/2010/main" val="285342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8B1AD8BA-65EC-48BF-A67A-6EF5FD08DE0D}"/>
              </a:ext>
            </a:extLst>
          </p:cNvPr>
          <p:cNvSpPr>
            <a:spLocks noGrp="1"/>
          </p:cNvSpPr>
          <p:nvPr>
            <p:ph type="dt" sz="half" idx="10"/>
          </p:nvPr>
        </p:nvSpPr>
        <p:spPr/>
        <p:txBody>
          <a:bodyPr/>
          <a:lstStyle>
            <a:lvl1pPr>
              <a:defRPr/>
            </a:lvl1pPr>
          </a:lstStyle>
          <a:p>
            <a:pPr>
              <a:defRPr/>
            </a:pPr>
            <a:fld id="{C97D837C-59EC-470C-90A8-EC12AD964687}" type="datetimeFigureOut">
              <a:rPr lang="hr-HR"/>
              <a:pPr>
                <a:defRPr/>
              </a:pPr>
              <a:t>14.01.2022.</a:t>
            </a:fld>
            <a:endParaRPr lang="hr-HR"/>
          </a:p>
        </p:txBody>
      </p:sp>
      <p:sp>
        <p:nvSpPr>
          <p:cNvPr id="5" name="Footer Placeholder 4">
            <a:extLst>
              <a:ext uri="{FF2B5EF4-FFF2-40B4-BE49-F238E27FC236}">
                <a16:creationId xmlns="" xmlns:a16="http://schemas.microsoft.com/office/drawing/2014/main" id="{A6F3E1A6-CE27-481A-9C41-38B4A737B77C}"/>
              </a:ext>
            </a:extLst>
          </p:cNvPr>
          <p:cNvSpPr>
            <a:spLocks noGrp="1"/>
          </p:cNvSpPr>
          <p:nvPr>
            <p:ph type="ftr" sz="quarter" idx="11"/>
          </p:nvPr>
        </p:nvSpPr>
        <p:spPr/>
        <p:txBody>
          <a:bodyPr/>
          <a:lstStyle>
            <a:lvl1pPr>
              <a:defRPr/>
            </a:lvl1pPr>
          </a:lstStyle>
          <a:p>
            <a:pPr>
              <a:defRPr/>
            </a:pPr>
            <a:endParaRPr lang="hr-HR"/>
          </a:p>
        </p:txBody>
      </p:sp>
      <p:sp>
        <p:nvSpPr>
          <p:cNvPr id="6" name="Slide Number Placeholder 5">
            <a:extLst>
              <a:ext uri="{FF2B5EF4-FFF2-40B4-BE49-F238E27FC236}">
                <a16:creationId xmlns="" xmlns:a16="http://schemas.microsoft.com/office/drawing/2014/main" id="{E46607D8-F6E5-4589-B102-D8D14B7CC97A}"/>
              </a:ext>
            </a:extLst>
          </p:cNvPr>
          <p:cNvSpPr>
            <a:spLocks noGrp="1"/>
          </p:cNvSpPr>
          <p:nvPr>
            <p:ph type="sldNum" sz="quarter" idx="12"/>
          </p:nvPr>
        </p:nvSpPr>
        <p:spPr/>
        <p:txBody>
          <a:bodyPr/>
          <a:lstStyle>
            <a:lvl1pPr>
              <a:defRPr/>
            </a:lvl1pPr>
          </a:lstStyle>
          <a:p>
            <a:fld id="{11E2785F-5528-4EBF-B035-367A81D7FB1D}" type="slidenum">
              <a:rPr lang="hr-HR" altLang="en-US"/>
              <a:pPr/>
              <a:t>‹#›</a:t>
            </a:fld>
            <a:endParaRPr lang="hr-HR" altLang="en-US"/>
          </a:p>
        </p:txBody>
      </p:sp>
    </p:spTree>
    <p:extLst>
      <p:ext uri="{BB962C8B-B14F-4D97-AF65-F5344CB8AC3E}">
        <p14:creationId xmlns:p14="http://schemas.microsoft.com/office/powerpoint/2010/main" val="229410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3">
            <a:extLst>
              <a:ext uri="{FF2B5EF4-FFF2-40B4-BE49-F238E27FC236}">
                <a16:creationId xmlns="" xmlns:a16="http://schemas.microsoft.com/office/drawing/2014/main" id="{A7380544-6783-4E11-9128-200B8B84130B}"/>
              </a:ext>
            </a:extLst>
          </p:cNvPr>
          <p:cNvSpPr>
            <a:spLocks noGrp="1"/>
          </p:cNvSpPr>
          <p:nvPr>
            <p:ph type="dt" sz="half" idx="15"/>
          </p:nvPr>
        </p:nvSpPr>
        <p:spPr/>
        <p:txBody>
          <a:bodyPr/>
          <a:lstStyle>
            <a:lvl1pPr>
              <a:defRPr/>
            </a:lvl1pPr>
          </a:lstStyle>
          <a:p>
            <a:pPr>
              <a:defRPr/>
            </a:pPr>
            <a:fld id="{107B2EA1-2527-4F81-AFB7-1969CF3D73E7}" type="datetimeFigureOut">
              <a:rPr lang="hr-HR"/>
              <a:pPr>
                <a:defRPr/>
              </a:pPr>
              <a:t>14.01.2022.</a:t>
            </a:fld>
            <a:endParaRPr lang="hr-HR"/>
          </a:p>
        </p:txBody>
      </p:sp>
      <p:sp>
        <p:nvSpPr>
          <p:cNvPr id="6" name="Footer Placeholder 4">
            <a:extLst>
              <a:ext uri="{FF2B5EF4-FFF2-40B4-BE49-F238E27FC236}">
                <a16:creationId xmlns="" xmlns:a16="http://schemas.microsoft.com/office/drawing/2014/main" id="{3B645B8F-EED8-4449-B459-B188DC7684CC}"/>
              </a:ext>
            </a:extLst>
          </p:cNvPr>
          <p:cNvSpPr>
            <a:spLocks noGrp="1"/>
          </p:cNvSpPr>
          <p:nvPr>
            <p:ph type="ftr" sz="quarter" idx="16"/>
          </p:nvPr>
        </p:nvSpPr>
        <p:spPr/>
        <p:txBody>
          <a:bodyPr/>
          <a:lstStyle>
            <a:lvl1pPr>
              <a:defRPr/>
            </a:lvl1pPr>
          </a:lstStyle>
          <a:p>
            <a:pPr>
              <a:defRPr/>
            </a:pPr>
            <a:endParaRPr lang="hr-HR"/>
          </a:p>
        </p:txBody>
      </p:sp>
      <p:sp>
        <p:nvSpPr>
          <p:cNvPr id="7" name="Slide Number Placeholder 5">
            <a:extLst>
              <a:ext uri="{FF2B5EF4-FFF2-40B4-BE49-F238E27FC236}">
                <a16:creationId xmlns="" xmlns:a16="http://schemas.microsoft.com/office/drawing/2014/main" id="{CF4F6003-6ED3-4B7F-BF2E-28CD5C3657D9}"/>
              </a:ext>
            </a:extLst>
          </p:cNvPr>
          <p:cNvSpPr>
            <a:spLocks noGrp="1"/>
          </p:cNvSpPr>
          <p:nvPr>
            <p:ph type="sldNum" sz="quarter" idx="17"/>
          </p:nvPr>
        </p:nvSpPr>
        <p:spPr/>
        <p:txBody>
          <a:bodyPr/>
          <a:lstStyle>
            <a:lvl1pPr>
              <a:defRPr/>
            </a:lvl1pPr>
          </a:lstStyle>
          <a:p>
            <a:fld id="{9BC010ED-DF79-4248-ACFA-62871F119C74}" type="slidenum">
              <a:rPr lang="hr-HR" altLang="en-US"/>
              <a:pPr/>
              <a:t>‹#›</a:t>
            </a:fld>
            <a:endParaRPr lang="hr-HR" altLang="en-US"/>
          </a:p>
        </p:txBody>
      </p:sp>
    </p:spTree>
    <p:extLst>
      <p:ext uri="{BB962C8B-B14F-4D97-AF65-F5344CB8AC3E}">
        <p14:creationId xmlns:p14="http://schemas.microsoft.com/office/powerpoint/2010/main" val="19451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3">
            <a:extLst>
              <a:ext uri="{FF2B5EF4-FFF2-40B4-BE49-F238E27FC236}">
                <a16:creationId xmlns="" xmlns:a16="http://schemas.microsoft.com/office/drawing/2014/main" id="{FFEB1007-BB07-478E-A91C-79B5B5AFD35A}"/>
              </a:ext>
            </a:extLst>
          </p:cNvPr>
          <p:cNvSpPr>
            <a:spLocks noGrp="1"/>
          </p:cNvSpPr>
          <p:nvPr>
            <p:ph type="dt" sz="half" idx="15"/>
          </p:nvPr>
        </p:nvSpPr>
        <p:spPr/>
        <p:txBody>
          <a:bodyPr/>
          <a:lstStyle>
            <a:lvl1pPr>
              <a:defRPr/>
            </a:lvl1pPr>
          </a:lstStyle>
          <a:p>
            <a:pPr>
              <a:defRPr/>
            </a:pPr>
            <a:fld id="{5365C23E-4D92-4955-8B1E-D9B3145AEAC5}" type="datetimeFigureOut">
              <a:rPr lang="hr-HR"/>
              <a:pPr>
                <a:defRPr/>
              </a:pPr>
              <a:t>14.01.2022.</a:t>
            </a:fld>
            <a:endParaRPr lang="hr-HR"/>
          </a:p>
        </p:txBody>
      </p:sp>
      <p:sp>
        <p:nvSpPr>
          <p:cNvPr id="8" name="Footer Placeholder 4">
            <a:extLst>
              <a:ext uri="{FF2B5EF4-FFF2-40B4-BE49-F238E27FC236}">
                <a16:creationId xmlns="" xmlns:a16="http://schemas.microsoft.com/office/drawing/2014/main" id="{6076D494-0255-4936-8FE4-B45AA8BC7BC8}"/>
              </a:ext>
            </a:extLst>
          </p:cNvPr>
          <p:cNvSpPr>
            <a:spLocks noGrp="1"/>
          </p:cNvSpPr>
          <p:nvPr>
            <p:ph type="ftr" sz="quarter" idx="16"/>
          </p:nvPr>
        </p:nvSpPr>
        <p:spPr/>
        <p:txBody>
          <a:bodyPr/>
          <a:lstStyle>
            <a:lvl1pPr>
              <a:defRPr/>
            </a:lvl1pPr>
          </a:lstStyle>
          <a:p>
            <a:pPr>
              <a:defRPr/>
            </a:pPr>
            <a:endParaRPr lang="hr-HR"/>
          </a:p>
        </p:txBody>
      </p:sp>
      <p:sp>
        <p:nvSpPr>
          <p:cNvPr id="9" name="Slide Number Placeholder 5">
            <a:extLst>
              <a:ext uri="{FF2B5EF4-FFF2-40B4-BE49-F238E27FC236}">
                <a16:creationId xmlns="" xmlns:a16="http://schemas.microsoft.com/office/drawing/2014/main" id="{A0C296B1-4B9D-41B5-A053-917902D0734C}"/>
              </a:ext>
            </a:extLst>
          </p:cNvPr>
          <p:cNvSpPr>
            <a:spLocks noGrp="1"/>
          </p:cNvSpPr>
          <p:nvPr>
            <p:ph type="sldNum" sz="quarter" idx="17"/>
          </p:nvPr>
        </p:nvSpPr>
        <p:spPr/>
        <p:txBody>
          <a:bodyPr/>
          <a:lstStyle>
            <a:lvl1pPr>
              <a:defRPr/>
            </a:lvl1pPr>
          </a:lstStyle>
          <a:p>
            <a:fld id="{5A2379CB-D8DA-43F3-BB93-4E4BB63E32DA}" type="slidenum">
              <a:rPr lang="hr-HR" altLang="en-US"/>
              <a:pPr/>
              <a:t>‹#›</a:t>
            </a:fld>
            <a:endParaRPr lang="hr-HR" altLang="en-US"/>
          </a:p>
        </p:txBody>
      </p:sp>
    </p:spTree>
    <p:extLst>
      <p:ext uri="{BB962C8B-B14F-4D97-AF65-F5344CB8AC3E}">
        <p14:creationId xmlns:p14="http://schemas.microsoft.com/office/powerpoint/2010/main" val="340210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3">
            <a:extLst>
              <a:ext uri="{FF2B5EF4-FFF2-40B4-BE49-F238E27FC236}">
                <a16:creationId xmlns="" xmlns:a16="http://schemas.microsoft.com/office/drawing/2014/main" id="{EA27EBA4-D6A6-4E8D-B4A7-43F11CD6FF91}"/>
              </a:ext>
            </a:extLst>
          </p:cNvPr>
          <p:cNvSpPr>
            <a:spLocks noGrp="1"/>
          </p:cNvSpPr>
          <p:nvPr>
            <p:ph type="dt" sz="half" idx="10"/>
          </p:nvPr>
        </p:nvSpPr>
        <p:spPr/>
        <p:txBody>
          <a:bodyPr/>
          <a:lstStyle>
            <a:lvl1pPr>
              <a:defRPr/>
            </a:lvl1pPr>
          </a:lstStyle>
          <a:p>
            <a:pPr>
              <a:defRPr/>
            </a:pPr>
            <a:fld id="{D9E0490F-1649-4384-A8F2-7F2DCD6AA180}" type="datetimeFigureOut">
              <a:rPr lang="hr-HR"/>
              <a:pPr>
                <a:defRPr/>
              </a:pPr>
              <a:t>14.01.2022.</a:t>
            </a:fld>
            <a:endParaRPr lang="hr-HR"/>
          </a:p>
        </p:txBody>
      </p:sp>
      <p:sp>
        <p:nvSpPr>
          <p:cNvPr id="4" name="Footer Placeholder 4">
            <a:extLst>
              <a:ext uri="{FF2B5EF4-FFF2-40B4-BE49-F238E27FC236}">
                <a16:creationId xmlns="" xmlns:a16="http://schemas.microsoft.com/office/drawing/2014/main" id="{D8240F38-BB69-42ED-8D21-6046ADE3F6F2}"/>
              </a:ext>
            </a:extLst>
          </p:cNvPr>
          <p:cNvSpPr>
            <a:spLocks noGrp="1"/>
          </p:cNvSpPr>
          <p:nvPr>
            <p:ph type="ftr" sz="quarter" idx="11"/>
          </p:nvPr>
        </p:nvSpPr>
        <p:spPr/>
        <p:txBody>
          <a:bodyPr/>
          <a:lstStyle>
            <a:lvl1pPr>
              <a:defRPr/>
            </a:lvl1pPr>
          </a:lstStyle>
          <a:p>
            <a:pPr>
              <a:defRPr/>
            </a:pPr>
            <a:endParaRPr lang="hr-HR"/>
          </a:p>
        </p:txBody>
      </p:sp>
      <p:sp>
        <p:nvSpPr>
          <p:cNvPr id="5" name="Slide Number Placeholder 5">
            <a:extLst>
              <a:ext uri="{FF2B5EF4-FFF2-40B4-BE49-F238E27FC236}">
                <a16:creationId xmlns="" xmlns:a16="http://schemas.microsoft.com/office/drawing/2014/main" id="{E594F126-A190-464C-BE6C-EAF70D78671D}"/>
              </a:ext>
            </a:extLst>
          </p:cNvPr>
          <p:cNvSpPr>
            <a:spLocks noGrp="1"/>
          </p:cNvSpPr>
          <p:nvPr>
            <p:ph type="sldNum" sz="quarter" idx="12"/>
          </p:nvPr>
        </p:nvSpPr>
        <p:spPr/>
        <p:txBody>
          <a:bodyPr/>
          <a:lstStyle>
            <a:lvl1pPr>
              <a:defRPr/>
            </a:lvl1pPr>
          </a:lstStyle>
          <a:p>
            <a:fld id="{A0A969E2-1672-464E-8B3A-D19E1B3CED51}" type="slidenum">
              <a:rPr lang="hr-HR" altLang="en-US"/>
              <a:pPr/>
              <a:t>‹#›</a:t>
            </a:fld>
            <a:endParaRPr lang="hr-HR" altLang="en-US"/>
          </a:p>
        </p:txBody>
      </p:sp>
    </p:spTree>
    <p:extLst>
      <p:ext uri="{BB962C8B-B14F-4D97-AF65-F5344CB8AC3E}">
        <p14:creationId xmlns:p14="http://schemas.microsoft.com/office/powerpoint/2010/main" val="366027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4881B66A-9598-4A91-BA9F-83DFA973D0B0}"/>
              </a:ext>
            </a:extLst>
          </p:cNvPr>
          <p:cNvSpPr>
            <a:spLocks noGrp="1"/>
          </p:cNvSpPr>
          <p:nvPr>
            <p:ph type="dt" sz="half" idx="10"/>
          </p:nvPr>
        </p:nvSpPr>
        <p:spPr/>
        <p:txBody>
          <a:bodyPr/>
          <a:lstStyle>
            <a:lvl1pPr>
              <a:defRPr/>
            </a:lvl1pPr>
          </a:lstStyle>
          <a:p>
            <a:pPr>
              <a:defRPr/>
            </a:pPr>
            <a:fld id="{FDF5FA57-394A-4051-B7E7-F25364A6DF20}" type="datetimeFigureOut">
              <a:rPr lang="hr-HR"/>
              <a:pPr>
                <a:defRPr/>
              </a:pPr>
              <a:t>14.01.2022.</a:t>
            </a:fld>
            <a:endParaRPr lang="hr-HR"/>
          </a:p>
        </p:txBody>
      </p:sp>
      <p:sp>
        <p:nvSpPr>
          <p:cNvPr id="3" name="Footer Placeholder 4">
            <a:extLst>
              <a:ext uri="{FF2B5EF4-FFF2-40B4-BE49-F238E27FC236}">
                <a16:creationId xmlns="" xmlns:a16="http://schemas.microsoft.com/office/drawing/2014/main" id="{65680409-48FD-405B-8E32-99E88436A145}"/>
              </a:ext>
            </a:extLst>
          </p:cNvPr>
          <p:cNvSpPr>
            <a:spLocks noGrp="1"/>
          </p:cNvSpPr>
          <p:nvPr>
            <p:ph type="ftr" sz="quarter" idx="11"/>
          </p:nvPr>
        </p:nvSpPr>
        <p:spPr/>
        <p:txBody>
          <a:bodyPr/>
          <a:lstStyle>
            <a:lvl1pPr>
              <a:defRPr/>
            </a:lvl1pPr>
          </a:lstStyle>
          <a:p>
            <a:pPr>
              <a:defRPr/>
            </a:pPr>
            <a:endParaRPr lang="hr-HR"/>
          </a:p>
        </p:txBody>
      </p:sp>
      <p:sp>
        <p:nvSpPr>
          <p:cNvPr id="4" name="Slide Number Placeholder 5">
            <a:extLst>
              <a:ext uri="{FF2B5EF4-FFF2-40B4-BE49-F238E27FC236}">
                <a16:creationId xmlns="" xmlns:a16="http://schemas.microsoft.com/office/drawing/2014/main" id="{604A851C-53B4-4E63-A5BB-7494F99909ED}"/>
              </a:ext>
            </a:extLst>
          </p:cNvPr>
          <p:cNvSpPr>
            <a:spLocks noGrp="1"/>
          </p:cNvSpPr>
          <p:nvPr>
            <p:ph type="sldNum" sz="quarter" idx="12"/>
          </p:nvPr>
        </p:nvSpPr>
        <p:spPr/>
        <p:txBody>
          <a:bodyPr/>
          <a:lstStyle>
            <a:lvl1pPr>
              <a:defRPr/>
            </a:lvl1pPr>
          </a:lstStyle>
          <a:p>
            <a:fld id="{8856BE9B-F17A-4A96-A1C4-A6EB7819F27A}" type="slidenum">
              <a:rPr lang="hr-HR" altLang="en-US"/>
              <a:pPr/>
              <a:t>‹#›</a:t>
            </a:fld>
            <a:endParaRPr lang="hr-HR" altLang="en-US"/>
          </a:p>
        </p:txBody>
      </p:sp>
    </p:spTree>
    <p:extLst>
      <p:ext uri="{BB962C8B-B14F-4D97-AF65-F5344CB8AC3E}">
        <p14:creationId xmlns:p14="http://schemas.microsoft.com/office/powerpoint/2010/main" val="190040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E3CFCC02-B264-409F-A8D1-0778118ECE97}"/>
              </a:ext>
            </a:extLst>
          </p:cNvPr>
          <p:cNvSpPr>
            <a:spLocks noGrp="1"/>
          </p:cNvSpPr>
          <p:nvPr>
            <p:ph type="dt" sz="half" idx="14"/>
          </p:nvPr>
        </p:nvSpPr>
        <p:spPr/>
        <p:txBody>
          <a:bodyPr/>
          <a:lstStyle>
            <a:lvl1pPr>
              <a:defRPr/>
            </a:lvl1pPr>
          </a:lstStyle>
          <a:p>
            <a:pPr>
              <a:defRPr/>
            </a:pPr>
            <a:fld id="{81033EFA-0EDD-4972-B7D3-75B94A49F4EA}" type="datetimeFigureOut">
              <a:rPr lang="hr-HR"/>
              <a:pPr>
                <a:defRPr/>
              </a:pPr>
              <a:t>14.01.2022.</a:t>
            </a:fld>
            <a:endParaRPr lang="hr-HR"/>
          </a:p>
        </p:txBody>
      </p:sp>
      <p:sp>
        <p:nvSpPr>
          <p:cNvPr id="6" name="Footer Placeholder 4">
            <a:extLst>
              <a:ext uri="{FF2B5EF4-FFF2-40B4-BE49-F238E27FC236}">
                <a16:creationId xmlns="" xmlns:a16="http://schemas.microsoft.com/office/drawing/2014/main" id="{5B25EA42-23B1-4A69-95BF-6CBEB3641F08}"/>
              </a:ext>
            </a:extLst>
          </p:cNvPr>
          <p:cNvSpPr>
            <a:spLocks noGrp="1"/>
          </p:cNvSpPr>
          <p:nvPr>
            <p:ph type="ftr" sz="quarter" idx="15"/>
          </p:nvPr>
        </p:nvSpPr>
        <p:spPr/>
        <p:txBody>
          <a:bodyPr/>
          <a:lstStyle>
            <a:lvl1pPr>
              <a:defRPr/>
            </a:lvl1pPr>
          </a:lstStyle>
          <a:p>
            <a:pPr>
              <a:defRPr/>
            </a:pPr>
            <a:endParaRPr lang="hr-HR"/>
          </a:p>
        </p:txBody>
      </p:sp>
      <p:sp>
        <p:nvSpPr>
          <p:cNvPr id="7" name="Slide Number Placeholder 5">
            <a:extLst>
              <a:ext uri="{FF2B5EF4-FFF2-40B4-BE49-F238E27FC236}">
                <a16:creationId xmlns="" xmlns:a16="http://schemas.microsoft.com/office/drawing/2014/main" id="{A573DC70-3198-4BBD-9C37-26AC3E911A0B}"/>
              </a:ext>
            </a:extLst>
          </p:cNvPr>
          <p:cNvSpPr>
            <a:spLocks noGrp="1"/>
          </p:cNvSpPr>
          <p:nvPr>
            <p:ph type="sldNum" sz="quarter" idx="16"/>
          </p:nvPr>
        </p:nvSpPr>
        <p:spPr/>
        <p:txBody>
          <a:bodyPr/>
          <a:lstStyle>
            <a:lvl1pPr>
              <a:defRPr/>
            </a:lvl1pPr>
          </a:lstStyle>
          <a:p>
            <a:fld id="{97A78B57-BA75-4097-B384-B0826B93254E}" type="slidenum">
              <a:rPr lang="hr-HR" altLang="en-US"/>
              <a:pPr/>
              <a:t>‹#›</a:t>
            </a:fld>
            <a:endParaRPr lang="hr-HR" altLang="en-US"/>
          </a:p>
        </p:txBody>
      </p:sp>
    </p:spTree>
    <p:extLst>
      <p:ext uri="{BB962C8B-B14F-4D97-AF65-F5344CB8AC3E}">
        <p14:creationId xmlns:p14="http://schemas.microsoft.com/office/powerpoint/2010/main" val="207461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a:extLst>
              <a:ext uri="{FF2B5EF4-FFF2-40B4-BE49-F238E27FC236}">
                <a16:creationId xmlns="" xmlns:a16="http://schemas.microsoft.com/office/drawing/2014/main" id="{2AF1FC79-6094-482C-99AA-E16C594B8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 xmlns:a16="http://schemas.microsoft.com/office/drawing/2014/main" id="{9FAD3A86-780E-4476-A883-06D6C7FDB1F2}"/>
              </a:ext>
            </a:extLst>
          </p:cNvPr>
          <p:cNvSpPr>
            <a:spLocks noGrp="1"/>
          </p:cNvSpPr>
          <p:nvPr>
            <p:ph type="dt" sz="half" idx="10"/>
          </p:nvPr>
        </p:nvSpPr>
        <p:spPr/>
        <p:txBody>
          <a:bodyPr/>
          <a:lstStyle>
            <a:lvl1pPr>
              <a:defRPr/>
            </a:lvl1pPr>
          </a:lstStyle>
          <a:p>
            <a:pPr>
              <a:defRPr/>
            </a:pPr>
            <a:fld id="{000A7803-5496-4430-B88F-A3F897B59420}" type="datetimeFigureOut">
              <a:rPr lang="hr-HR"/>
              <a:pPr>
                <a:defRPr/>
              </a:pPr>
              <a:t>14.01.2022.</a:t>
            </a:fld>
            <a:endParaRPr lang="hr-HR"/>
          </a:p>
        </p:txBody>
      </p:sp>
      <p:sp>
        <p:nvSpPr>
          <p:cNvPr id="7" name="Footer Placeholder 5">
            <a:extLst>
              <a:ext uri="{FF2B5EF4-FFF2-40B4-BE49-F238E27FC236}">
                <a16:creationId xmlns="" xmlns:a16="http://schemas.microsoft.com/office/drawing/2014/main" id="{11D2A060-108C-4F05-99E6-022BAF993715}"/>
              </a:ext>
            </a:extLst>
          </p:cNvPr>
          <p:cNvSpPr>
            <a:spLocks noGrp="1"/>
          </p:cNvSpPr>
          <p:nvPr>
            <p:ph type="ftr" sz="quarter" idx="11"/>
          </p:nvPr>
        </p:nvSpPr>
        <p:spPr/>
        <p:txBody>
          <a:bodyPr/>
          <a:lstStyle>
            <a:lvl1pPr>
              <a:defRPr/>
            </a:lvl1pPr>
          </a:lstStyle>
          <a:p>
            <a:pPr>
              <a:defRPr/>
            </a:pPr>
            <a:endParaRPr lang="hr-HR"/>
          </a:p>
        </p:txBody>
      </p:sp>
      <p:sp>
        <p:nvSpPr>
          <p:cNvPr id="8" name="Slide Number Placeholder 6">
            <a:extLst>
              <a:ext uri="{FF2B5EF4-FFF2-40B4-BE49-F238E27FC236}">
                <a16:creationId xmlns="" xmlns:a16="http://schemas.microsoft.com/office/drawing/2014/main" id="{92C612A5-EC7D-4B84-B18A-F0223E2F8CDE}"/>
              </a:ext>
            </a:extLst>
          </p:cNvPr>
          <p:cNvSpPr>
            <a:spLocks noGrp="1"/>
          </p:cNvSpPr>
          <p:nvPr>
            <p:ph type="sldNum" sz="quarter" idx="12"/>
          </p:nvPr>
        </p:nvSpPr>
        <p:spPr/>
        <p:txBody>
          <a:bodyPr/>
          <a:lstStyle>
            <a:lvl1pPr>
              <a:defRPr/>
            </a:lvl1pPr>
          </a:lstStyle>
          <a:p>
            <a:fld id="{3314FF8C-68D2-43C0-95A3-724D2958EE39}" type="slidenum">
              <a:rPr lang="hr-HR" altLang="en-US"/>
              <a:pPr/>
              <a:t>‹#›</a:t>
            </a:fld>
            <a:endParaRPr lang="hr-HR" altLang="en-US"/>
          </a:p>
        </p:txBody>
      </p:sp>
    </p:spTree>
    <p:extLst>
      <p:ext uri="{BB962C8B-B14F-4D97-AF65-F5344CB8AC3E}">
        <p14:creationId xmlns:p14="http://schemas.microsoft.com/office/powerpoint/2010/main" val="392221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6" descr="horizon.png">
            <a:extLst>
              <a:ext uri="{FF2B5EF4-FFF2-40B4-BE49-F238E27FC236}">
                <a16:creationId xmlns="" xmlns:a16="http://schemas.microsoft.com/office/drawing/2014/main" id="{A90E4BA8-8038-40CB-9924-2F845841ABB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 xmlns:a16="http://schemas.microsoft.com/office/drawing/2014/main" id="{6DD52D40-DE92-4140-988A-59BE729CDECD}"/>
              </a:ext>
            </a:extLst>
          </p:cNvPr>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550B2D5D-6B3C-481D-9421-D1B8958E9328}"/>
              </a:ext>
            </a:extLst>
          </p:cNvPr>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 xmlns:a16="http://schemas.microsoft.com/office/drawing/2014/main" id="{8DAFF1B6-BF89-4BFD-BE8C-04AE0851939B}"/>
              </a:ext>
            </a:extLst>
          </p:cNvPr>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fontAlgn="auto">
              <a:spcBef>
                <a:spcPts val="0"/>
              </a:spcBef>
              <a:spcAft>
                <a:spcPts val="0"/>
              </a:spcAft>
              <a:defRPr sz="1000" strike="noStrike" spc="60" baseline="0" smtClean="0">
                <a:solidFill>
                  <a:schemeClr val="tx1"/>
                </a:solidFill>
                <a:latin typeface="+mn-lt"/>
                <a:cs typeface="+mn-cs"/>
              </a:defRPr>
            </a:lvl1pPr>
          </a:lstStyle>
          <a:p>
            <a:pPr>
              <a:defRPr/>
            </a:pPr>
            <a:fld id="{58789DAB-3227-4DF2-8306-F2A75F5F8764}" type="datetimeFigureOut">
              <a:rPr lang="hr-HR"/>
              <a:pPr>
                <a:defRPr/>
              </a:pPr>
              <a:t>14.01.2022.</a:t>
            </a:fld>
            <a:endParaRPr lang="hr-HR"/>
          </a:p>
        </p:txBody>
      </p:sp>
      <p:sp>
        <p:nvSpPr>
          <p:cNvPr id="5" name="Footer Placeholder 4">
            <a:extLst>
              <a:ext uri="{FF2B5EF4-FFF2-40B4-BE49-F238E27FC236}">
                <a16:creationId xmlns="" xmlns:a16="http://schemas.microsoft.com/office/drawing/2014/main" id="{8A1A050A-4285-4B70-9B55-5C634FC35E38}"/>
              </a:ext>
            </a:extLst>
          </p:cNvPr>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fontAlgn="auto">
              <a:spcBef>
                <a:spcPts val="0"/>
              </a:spcBef>
              <a:spcAft>
                <a:spcPts val="0"/>
              </a:spcAft>
              <a:defRPr sz="1000" cap="all" spc="60" baseline="0">
                <a:solidFill>
                  <a:schemeClr val="tx1"/>
                </a:solidFill>
                <a:latin typeface="+mn-lt"/>
                <a:cs typeface="+mn-cs"/>
              </a:defRPr>
            </a:lvl1pPr>
          </a:lstStyle>
          <a:p>
            <a:pPr>
              <a:defRPr/>
            </a:pPr>
            <a:endParaRPr lang="hr-HR"/>
          </a:p>
        </p:txBody>
      </p:sp>
      <p:sp>
        <p:nvSpPr>
          <p:cNvPr id="6" name="Slide Number Placeholder 5">
            <a:extLst>
              <a:ext uri="{FF2B5EF4-FFF2-40B4-BE49-F238E27FC236}">
                <a16:creationId xmlns="" xmlns:a16="http://schemas.microsoft.com/office/drawing/2014/main" id="{BA86E426-E121-4477-95B9-75173F8FF9CC}"/>
              </a:ext>
            </a:extLst>
          </p:cNvPr>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fld id="{E4842F38-FF8E-4BC6-A149-12653AA2D709}" type="slidenum">
              <a:rPr lang="hr-HR" altLang="en-US"/>
              <a:pPr/>
              <a:t>‹#›</a:t>
            </a:fld>
            <a:endParaRPr lang="hr-HR" altLang="en-US"/>
          </a:p>
        </p:txBody>
      </p:sp>
    </p:spTree>
  </p:cSld>
  <p:clrMap bg1="dk1" tx1="lt1" bg2="dk2" tx2="lt2" accent1="accent1" accent2="accent2" accent3="accent3" accent4="accent4" accent5="accent5" accent6="accent6" hlink="hlink" folHlink="folHlink"/>
  <p:sldLayoutIdLst>
    <p:sldLayoutId id="2147483731" r:id="rId1"/>
    <p:sldLayoutId id="2147483723" r:id="rId2"/>
    <p:sldLayoutId id="2147483732" r:id="rId3"/>
    <p:sldLayoutId id="2147483724" r:id="rId4"/>
    <p:sldLayoutId id="2147483725" r:id="rId5"/>
    <p:sldLayoutId id="2147483726" r:id="rId6"/>
    <p:sldLayoutId id="2147483727" r:id="rId7"/>
    <p:sldLayoutId id="2147483728" r:id="rId8"/>
    <p:sldLayoutId id="2147483733" r:id="rId9"/>
    <p:sldLayoutId id="2147483729" r:id="rId10"/>
    <p:sldLayoutId id="2147483730" r:id="rId11"/>
  </p:sldLayoutIdLst>
  <p:txStyles>
    <p:titleStyle>
      <a:lvl1pPr algn="l" rtl="0" fontAlgn="base">
        <a:spcBef>
          <a:spcPct val="0"/>
        </a:spcBef>
        <a:spcAft>
          <a:spcPct val="0"/>
        </a:spcAft>
        <a:defRPr sz="3000" kern="1200" cap="all" spc="50">
          <a:solidFill>
            <a:schemeClr val="tx1"/>
          </a:solidFill>
          <a:latin typeface="+mj-lt"/>
          <a:ea typeface="+mj-ea"/>
          <a:cs typeface="+mj-cs"/>
        </a:defRPr>
      </a:lvl1pPr>
      <a:lvl2pPr algn="l" rtl="0" fontAlgn="base">
        <a:spcBef>
          <a:spcPct val="0"/>
        </a:spcBef>
        <a:spcAft>
          <a:spcPct val="0"/>
        </a:spcAft>
        <a:defRPr sz="3000">
          <a:solidFill>
            <a:schemeClr val="tx1"/>
          </a:solidFill>
          <a:latin typeface="Arial Narrow" panose="020B0606020202030204" pitchFamily="34" charset="0"/>
        </a:defRPr>
      </a:lvl2pPr>
      <a:lvl3pPr algn="l" rtl="0" fontAlgn="base">
        <a:spcBef>
          <a:spcPct val="0"/>
        </a:spcBef>
        <a:spcAft>
          <a:spcPct val="0"/>
        </a:spcAft>
        <a:defRPr sz="3000">
          <a:solidFill>
            <a:schemeClr val="tx1"/>
          </a:solidFill>
          <a:latin typeface="Arial Narrow" panose="020B0606020202030204" pitchFamily="34" charset="0"/>
        </a:defRPr>
      </a:lvl3pPr>
      <a:lvl4pPr algn="l" rtl="0" fontAlgn="base">
        <a:spcBef>
          <a:spcPct val="0"/>
        </a:spcBef>
        <a:spcAft>
          <a:spcPct val="0"/>
        </a:spcAft>
        <a:defRPr sz="3000">
          <a:solidFill>
            <a:schemeClr val="tx1"/>
          </a:solidFill>
          <a:latin typeface="Arial Narrow" panose="020B0606020202030204" pitchFamily="34" charset="0"/>
        </a:defRPr>
      </a:lvl4pPr>
      <a:lvl5pPr algn="l" rtl="0" fontAlgn="base">
        <a:spcBef>
          <a:spcPct val="0"/>
        </a:spcBef>
        <a:spcAft>
          <a:spcPct val="0"/>
        </a:spcAft>
        <a:defRPr sz="3000">
          <a:solidFill>
            <a:schemeClr val="tx1"/>
          </a:solidFill>
          <a:latin typeface="Arial Narrow" panose="020B0606020202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1pPr>
      <a:lvl2pPr marL="742950" indent="-28575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2pPr>
      <a:lvl3pPr marL="11430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3pPr>
      <a:lvl4pPr marL="16002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4pPr>
      <a:lvl5pPr marL="2057400" indent="-228600" algn="l" rtl="0" fontAlgn="base">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577B122A-6188-4FCB-8F83-6550C46A6E6A}"/>
              </a:ext>
            </a:extLst>
          </p:cNvPr>
          <p:cNvSpPr>
            <a:spLocks noGrp="1"/>
          </p:cNvSpPr>
          <p:nvPr>
            <p:ph type="subTitle" idx="1"/>
          </p:nvPr>
        </p:nvSpPr>
        <p:spPr/>
        <p:txBody>
          <a:bodyPr>
            <a:normAutofit fontScale="55000" lnSpcReduction="20000"/>
          </a:bodyPr>
          <a:lstStyle/>
          <a:p>
            <a:pPr fontAlgn="auto">
              <a:defRPr/>
            </a:pPr>
            <a:r>
              <a:rPr lang="hr-HR" sz="3200" dirty="0"/>
              <a:t>Grad </a:t>
            </a:r>
            <a:r>
              <a:rPr lang="hr-HR" sz="3200" dirty="0" smtClean="0"/>
              <a:t>Dubrovnik</a:t>
            </a:r>
            <a:endParaRPr lang="en-US" sz="3200" dirty="0" smtClean="0"/>
          </a:p>
          <a:p>
            <a:pPr fontAlgn="auto">
              <a:defRPr/>
            </a:pPr>
            <a:r>
              <a:rPr lang="hr-HR" sz="3200" dirty="0" smtClean="0"/>
              <a:t>Upravni </a:t>
            </a:r>
            <a:r>
              <a:rPr lang="hr-HR" sz="3200" dirty="0"/>
              <a:t>odjel za </a:t>
            </a:r>
            <a:r>
              <a:rPr lang="hr-HR" sz="3200" dirty="0" smtClean="0"/>
              <a:t>obrazovanje,</a:t>
            </a:r>
            <a:r>
              <a:rPr lang="en-US" sz="3200" dirty="0" smtClean="0"/>
              <a:t> </a:t>
            </a:r>
            <a:r>
              <a:rPr lang="hr-HR" sz="3200" dirty="0" smtClean="0"/>
              <a:t>šport</a:t>
            </a:r>
            <a:r>
              <a:rPr lang="hr-HR" sz="3200" dirty="0"/>
              <a:t>, socijalnu skrb i civilno </a:t>
            </a:r>
            <a:r>
              <a:rPr lang="hr-HR" sz="3200" dirty="0" smtClean="0"/>
              <a:t>društvo</a:t>
            </a:r>
            <a:endParaRPr lang="en-US" sz="3200" dirty="0" smtClean="0"/>
          </a:p>
          <a:p>
            <a:pPr fontAlgn="auto">
              <a:defRPr/>
            </a:pPr>
            <a:r>
              <a:rPr lang="en-US" sz="3200" dirty="0" smtClean="0"/>
              <a:t>Miho </a:t>
            </a:r>
            <a:r>
              <a:rPr lang="en-US" sz="3200" dirty="0" err="1" smtClean="0"/>
              <a:t>Katičić</a:t>
            </a:r>
            <a:r>
              <a:rPr lang="en-US" sz="3200" dirty="0" smtClean="0"/>
              <a:t>, mag. </a:t>
            </a:r>
            <a:r>
              <a:rPr lang="en-US" sz="3200" dirty="0" err="1" smtClean="0"/>
              <a:t>oec</a:t>
            </a:r>
            <a:r>
              <a:rPr lang="en-US" sz="3200" dirty="0" smtClean="0"/>
              <a:t>.</a:t>
            </a:r>
          </a:p>
          <a:p>
            <a:pPr fontAlgn="auto">
              <a:defRPr/>
            </a:pPr>
            <a:r>
              <a:rPr lang="en-US" sz="3200" dirty="0" err="1" smtClean="0"/>
              <a:t>zamjenik</a:t>
            </a:r>
            <a:r>
              <a:rPr lang="en-US" sz="3200" dirty="0" smtClean="0"/>
              <a:t> </a:t>
            </a:r>
            <a:r>
              <a:rPr lang="en-US" sz="3200" dirty="0" err="1" smtClean="0"/>
              <a:t>pročelnika</a:t>
            </a:r>
            <a:endParaRPr lang="hr-HR" sz="3200" dirty="0"/>
          </a:p>
          <a:p>
            <a:pPr fontAlgn="auto">
              <a:defRPr/>
            </a:pPr>
            <a:endParaRPr lang="hr-HR" dirty="0"/>
          </a:p>
        </p:txBody>
      </p:sp>
      <p:sp>
        <p:nvSpPr>
          <p:cNvPr id="2" name="Title 1">
            <a:extLst>
              <a:ext uri="{FF2B5EF4-FFF2-40B4-BE49-F238E27FC236}">
                <a16:creationId xmlns="" xmlns:a16="http://schemas.microsoft.com/office/drawing/2014/main" id="{C52A188B-DA8F-414D-A2CF-0BF2C884778D}"/>
              </a:ext>
            </a:extLst>
          </p:cNvPr>
          <p:cNvSpPr>
            <a:spLocks noGrp="1"/>
          </p:cNvSpPr>
          <p:nvPr>
            <p:ph type="ctrTitle"/>
          </p:nvPr>
        </p:nvSpPr>
        <p:spPr>
          <a:xfrm>
            <a:off x="685800" y="2008188"/>
            <a:ext cx="7772400" cy="1470025"/>
          </a:xfrm>
        </p:spPr>
        <p:txBody>
          <a:bodyPr/>
          <a:lstStyle/>
          <a:p>
            <a:pPr fontAlgn="auto">
              <a:spcAft>
                <a:spcPts val="0"/>
              </a:spcAft>
              <a:defRPr/>
            </a:pPr>
            <a:r>
              <a:rPr lang="en-US" dirty="0" smtClean="0"/>
              <a:t>SURADNJA GRADA DUBROVNIKA I UDRUGA CIVILNOG DRUŠTVA NA </a:t>
            </a:r>
            <a:r>
              <a:rPr lang="hr-HR" dirty="0" smtClean="0"/>
              <a:t>Razvoj</a:t>
            </a:r>
            <a:r>
              <a:rPr lang="en-US" dirty="0" smtClean="0"/>
              <a:t>u</a:t>
            </a:r>
            <a:r>
              <a:rPr lang="hr-HR" dirty="0" smtClean="0"/>
              <a:t> </a:t>
            </a:r>
            <a:r>
              <a:rPr lang="hr-HR" dirty="0"/>
              <a:t>centra za mlade </a:t>
            </a:r>
            <a:r>
              <a:rPr lang="hr-HR" dirty="0" smtClean="0"/>
              <a:t>dubrovnik</a:t>
            </a:r>
            <a:endParaRPr lang="hr-H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Ipa</a:t>
            </a:r>
            <a:r>
              <a:rPr lang="en-US" dirty="0" smtClean="0"/>
              <a:t> youth </a:t>
            </a:r>
            <a:r>
              <a:rPr lang="en-US" dirty="0" err="1" smtClean="0"/>
              <a:t>adrinet</a:t>
            </a:r>
            <a:endParaRPr lang="hr-HR" dirty="0"/>
          </a:p>
        </p:txBody>
      </p:sp>
      <p:sp>
        <p:nvSpPr>
          <p:cNvPr id="3" name="Rezervirano mjesto sadržaja 2"/>
          <p:cNvSpPr>
            <a:spLocks noGrp="1"/>
          </p:cNvSpPr>
          <p:nvPr>
            <p:ph sz="quarter" idx="13"/>
          </p:nvPr>
        </p:nvSpPr>
        <p:spPr/>
        <p:txBody>
          <a:bodyPr>
            <a:normAutofit/>
          </a:bodyPr>
          <a:lstStyle/>
          <a:p>
            <a:r>
              <a:rPr lang="en-US" sz="2800" dirty="0" err="1" smtClean="0"/>
              <a:t>Temelj</a:t>
            </a:r>
            <a:r>
              <a:rPr lang="en-US" sz="2800" dirty="0" smtClean="0"/>
              <a:t> </a:t>
            </a:r>
            <a:r>
              <a:rPr lang="en-US" sz="2800" dirty="0" err="1" smtClean="0"/>
              <a:t>za</a:t>
            </a:r>
            <a:r>
              <a:rPr lang="en-US" sz="2800" dirty="0" smtClean="0"/>
              <a:t> youth </a:t>
            </a:r>
            <a:r>
              <a:rPr lang="en-US" sz="2800" dirty="0" err="1" smtClean="0"/>
              <a:t>workere</a:t>
            </a:r>
            <a:endParaRPr lang="en-US" sz="2800" dirty="0" smtClean="0"/>
          </a:p>
          <a:p>
            <a:r>
              <a:rPr lang="en-US" sz="2800" dirty="0" err="1" smtClean="0"/>
              <a:t>Programske</a:t>
            </a:r>
            <a:r>
              <a:rPr lang="en-US" sz="2800" dirty="0" smtClean="0"/>
              <a:t> </a:t>
            </a:r>
            <a:r>
              <a:rPr lang="en-US" sz="2800" dirty="0" err="1" smtClean="0"/>
              <a:t>odrednice</a:t>
            </a:r>
            <a:r>
              <a:rPr lang="en-US" sz="2800" dirty="0" smtClean="0"/>
              <a:t>:</a:t>
            </a:r>
          </a:p>
          <a:p>
            <a:r>
              <a:rPr lang="en-US" sz="2800" dirty="0" smtClean="0"/>
              <a:t>Info </a:t>
            </a:r>
            <a:r>
              <a:rPr lang="en-US" sz="2800" dirty="0" err="1" smtClean="0"/>
              <a:t>centar</a:t>
            </a:r>
            <a:endParaRPr lang="en-US" sz="2800" dirty="0" smtClean="0"/>
          </a:p>
          <a:p>
            <a:r>
              <a:rPr lang="en-US" sz="2800" dirty="0" err="1" smtClean="0"/>
              <a:t>Savjetovalište</a:t>
            </a:r>
            <a:endParaRPr lang="en-US" sz="2800" dirty="0" smtClean="0"/>
          </a:p>
          <a:p>
            <a:r>
              <a:rPr lang="en-US" sz="2800" dirty="0" err="1" smtClean="0"/>
              <a:t>Prostori</a:t>
            </a:r>
            <a:r>
              <a:rPr lang="en-US" sz="2800" dirty="0" smtClean="0"/>
              <a:t> </a:t>
            </a:r>
            <a:r>
              <a:rPr lang="en-US" sz="2800" dirty="0" err="1" smtClean="0"/>
              <a:t>za</a:t>
            </a:r>
            <a:r>
              <a:rPr lang="en-US" sz="2800" dirty="0" smtClean="0"/>
              <a:t> </a:t>
            </a:r>
            <a:r>
              <a:rPr lang="en-US" sz="2800" dirty="0" err="1" smtClean="0"/>
              <a:t>mlade</a:t>
            </a:r>
            <a:endParaRPr lang="hr-HR" sz="2800" dirty="0"/>
          </a:p>
        </p:txBody>
      </p:sp>
    </p:spTree>
    <p:extLst>
      <p:ext uri="{BB962C8B-B14F-4D97-AF65-F5344CB8AC3E}">
        <p14:creationId xmlns:p14="http://schemas.microsoft.com/office/powerpoint/2010/main" val="2459510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5A4651-83D4-4CFB-A4F7-7DD3CA5D3C5D}"/>
              </a:ext>
            </a:extLst>
          </p:cNvPr>
          <p:cNvSpPr>
            <a:spLocks noGrp="1"/>
          </p:cNvSpPr>
          <p:nvPr>
            <p:ph type="title"/>
          </p:nvPr>
        </p:nvSpPr>
        <p:spPr/>
        <p:txBody>
          <a:bodyPr/>
          <a:lstStyle/>
          <a:p>
            <a:pPr fontAlgn="auto">
              <a:spcAft>
                <a:spcPts val="0"/>
              </a:spcAft>
              <a:defRPr/>
            </a:pPr>
            <a:r>
              <a:rPr lang="hr-HR" dirty="0"/>
              <a:t>Zašto centar za mlade?</a:t>
            </a:r>
          </a:p>
        </p:txBody>
      </p:sp>
      <p:sp>
        <p:nvSpPr>
          <p:cNvPr id="3" name="Content Placeholder 2">
            <a:extLst>
              <a:ext uri="{FF2B5EF4-FFF2-40B4-BE49-F238E27FC236}">
                <a16:creationId xmlns="" xmlns:a16="http://schemas.microsoft.com/office/drawing/2014/main" id="{B5D33605-5306-49FB-BF60-E48973FC25AA}"/>
              </a:ext>
            </a:extLst>
          </p:cNvPr>
          <p:cNvSpPr>
            <a:spLocks noGrp="1"/>
          </p:cNvSpPr>
          <p:nvPr>
            <p:ph sz="quarter" idx="13"/>
          </p:nvPr>
        </p:nvSpPr>
        <p:spPr/>
        <p:txBody>
          <a:bodyPr>
            <a:normAutofit/>
          </a:bodyPr>
          <a:lstStyle/>
          <a:p>
            <a:pPr fontAlgn="auto">
              <a:defRPr/>
            </a:pPr>
            <a:r>
              <a:rPr lang="hr-HR" sz="2000" dirty="0"/>
              <a:t>Okupljanje svih vrsta programa i usluga za mlade u području informiranja, educiranja, volontiranja, zapošljavanja, </a:t>
            </a:r>
            <a:r>
              <a:rPr lang="hr-HR" sz="2000" dirty="0" smtClean="0"/>
              <a:t>poduzetništva </a:t>
            </a:r>
            <a:r>
              <a:rPr lang="hr-HR" sz="2000" dirty="0"/>
              <a:t>te </a:t>
            </a:r>
            <a:r>
              <a:rPr lang="hr-HR" sz="2000" dirty="0" smtClean="0"/>
              <a:t>razmjena </a:t>
            </a:r>
            <a:r>
              <a:rPr lang="hr-HR" sz="2000" dirty="0"/>
              <a:t>mladih na jednom mjestu</a:t>
            </a:r>
          </a:p>
          <a:p>
            <a:pPr fontAlgn="auto">
              <a:defRPr/>
            </a:pPr>
            <a:r>
              <a:rPr lang="hr-HR" sz="2000" dirty="0"/>
              <a:t>Stvaranje mreže udruga koje kroz zajedničko djelovanje i suradnju provode politiku za mlade </a:t>
            </a:r>
          </a:p>
          <a:p>
            <a:pPr fontAlgn="auto">
              <a:defRPr/>
            </a:pPr>
            <a:r>
              <a:rPr lang="hr-HR" sz="2000" dirty="0"/>
              <a:t>Partnerski odnos grada i udruga u ovom području u provedbi i kreiranju usluga za mlade</a:t>
            </a:r>
          </a:p>
          <a:p>
            <a:pPr fontAlgn="auto">
              <a:defRPr/>
            </a:pPr>
            <a:r>
              <a:rPr lang="hr-HR" sz="2000" dirty="0"/>
              <a:t>Suradnja na razvoju  znanosti, </a:t>
            </a:r>
            <a:r>
              <a:rPr lang="hr-HR" sz="2000" dirty="0" smtClean="0"/>
              <a:t>umjetnosti</a:t>
            </a:r>
            <a:r>
              <a:rPr lang="en-US" sz="2000" dirty="0" smtClean="0"/>
              <a:t> i</a:t>
            </a:r>
            <a:r>
              <a:rPr lang="hr-HR" sz="2000" dirty="0" smtClean="0"/>
              <a:t> tehnologij</a:t>
            </a:r>
            <a:r>
              <a:rPr lang="en-US" sz="2000" dirty="0" smtClean="0"/>
              <a:t>e</a:t>
            </a:r>
            <a:endParaRPr lang="hr-HR" sz="2000" dirty="0"/>
          </a:p>
          <a:p>
            <a:pPr fontAlgn="auto">
              <a:defRPr/>
            </a:pPr>
            <a:r>
              <a:rPr lang="hr-HR" sz="2000" dirty="0"/>
              <a:t>Zajedničko apliciranje na EU fondove te lokalne, regionalne i državne javne pozive u području politika za mlade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Razvoj</a:t>
            </a:r>
            <a:r>
              <a:rPr lang="en-US" dirty="0" smtClean="0"/>
              <a:t> </a:t>
            </a:r>
            <a:r>
              <a:rPr lang="en-US" dirty="0" err="1" smtClean="0"/>
              <a:t>centra</a:t>
            </a:r>
            <a:r>
              <a:rPr lang="en-US" dirty="0" smtClean="0"/>
              <a:t> </a:t>
            </a:r>
            <a:r>
              <a:rPr lang="en-US" dirty="0" err="1" smtClean="0"/>
              <a:t>za</a:t>
            </a:r>
            <a:r>
              <a:rPr lang="en-US" dirty="0" smtClean="0"/>
              <a:t> </a:t>
            </a:r>
            <a:r>
              <a:rPr lang="en-US" dirty="0" err="1" smtClean="0"/>
              <a:t>mlade</a:t>
            </a:r>
            <a:r>
              <a:rPr lang="en-US" dirty="0" smtClean="0"/>
              <a:t> Dubrovnik</a:t>
            </a:r>
            <a:endParaRPr lang="hr-HR" dirty="0"/>
          </a:p>
        </p:txBody>
      </p:sp>
      <p:sp>
        <p:nvSpPr>
          <p:cNvPr id="3" name="Rezervirano mjesto sadržaja 2"/>
          <p:cNvSpPr>
            <a:spLocks noGrp="1"/>
          </p:cNvSpPr>
          <p:nvPr>
            <p:ph sz="quarter" idx="13"/>
          </p:nvPr>
        </p:nvSpPr>
        <p:spPr/>
        <p:txBody>
          <a:bodyPr>
            <a:normAutofit fontScale="25000" lnSpcReduction="20000"/>
          </a:bodyPr>
          <a:lstStyle/>
          <a:p>
            <a:r>
              <a:rPr lang="en-US" sz="6400" dirty="0" err="1" smtClean="0"/>
              <a:t>Prostorno</a:t>
            </a:r>
            <a:r>
              <a:rPr lang="en-US" sz="6400" dirty="0" smtClean="0"/>
              <a:t>:</a:t>
            </a:r>
          </a:p>
          <a:p>
            <a:r>
              <a:rPr lang="en-US" sz="6400" dirty="0" smtClean="0"/>
              <a:t>- od  12. </a:t>
            </a:r>
            <a:r>
              <a:rPr lang="en-US" sz="6400" dirty="0" err="1" smtClean="0"/>
              <a:t>kolovoza</a:t>
            </a:r>
            <a:r>
              <a:rPr lang="en-US" sz="6400" dirty="0" smtClean="0"/>
              <a:t> 2017. u </a:t>
            </a:r>
            <a:r>
              <a:rPr lang="en-US" sz="6400" dirty="0" err="1" smtClean="0"/>
              <a:t>prostorima</a:t>
            </a:r>
            <a:r>
              <a:rPr lang="en-US" sz="6400" dirty="0" smtClean="0"/>
              <a:t> </a:t>
            </a:r>
            <a:r>
              <a:rPr lang="en-US" sz="6400" dirty="0" err="1" smtClean="0"/>
              <a:t>bivšeg</a:t>
            </a:r>
            <a:r>
              <a:rPr lang="en-US" sz="6400" dirty="0" smtClean="0"/>
              <a:t> </a:t>
            </a:r>
            <a:r>
              <a:rPr lang="en-US" sz="6400" dirty="0" err="1" smtClean="0"/>
              <a:t>hotela</a:t>
            </a:r>
            <a:r>
              <a:rPr lang="en-US" sz="6400" dirty="0" smtClean="0"/>
              <a:t> </a:t>
            </a:r>
            <a:r>
              <a:rPr lang="en-US" sz="6400" dirty="0" err="1" smtClean="0"/>
              <a:t>Stadion</a:t>
            </a:r>
            <a:r>
              <a:rPr lang="en-US" sz="6400" dirty="0" smtClean="0"/>
              <a:t> </a:t>
            </a:r>
            <a:r>
              <a:rPr lang="en-US" sz="6400" dirty="0" err="1" smtClean="0"/>
              <a:t>na</a:t>
            </a:r>
            <a:r>
              <a:rPr lang="en-US" sz="6400" dirty="0" smtClean="0"/>
              <a:t> </a:t>
            </a:r>
            <a:r>
              <a:rPr lang="en-US" sz="6400" dirty="0" err="1" smtClean="0"/>
              <a:t>Gradskom</a:t>
            </a:r>
            <a:r>
              <a:rPr lang="en-US" sz="6400" dirty="0" smtClean="0"/>
              <a:t> </a:t>
            </a:r>
            <a:r>
              <a:rPr lang="en-US" sz="6400" dirty="0" err="1" smtClean="0"/>
              <a:t>bazenu</a:t>
            </a:r>
            <a:r>
              <a:rPr lang="en-US" sz="6400" dirty="0" smtClean="0"/>
              <a:t>. </a:t>
            </a:r>
            <a:r>
              <a:rPr lang="en-US" sz="6400" dirty="0" err="1"/>
              <a:t>Ustanova</a:t>
            </a:r>
            <a:r>
              <a:rPr lang="en-US" sz="6400" dirty="0"/>
              <a:t> </a:t>
            </a:r>
            <a:r>
              <a:rPr lang="en-US" sz="6400" dirty="0" err="1"/>
              <a:t>Športski</a:t>
            </a:r>
            <a:r>
              <a:rPr lang="en-US" sz="6400" dirty="0"/>
              <a:t> </a:t>
            </a:r>
            <a:r>
              <a:rPr lang="en-US" sz="6400" dirty="0" err="1"/>
              <a:t>objekti</a:t>
            </a:r>
            <a:r>
              <a:rPr lang="en-US" sz="6400" dirty="0"/>
              <a:t> Dubrovnik </a:t>
            </a:r>
            <a:r>
              <a:rPr lang="en-US" sz="6400" dirty="0" err="1" smtClean="0"/>
              <a:t>bila</a:t>
            </a:r>
            <a:r>
              <a:rPr lang="en-US" sz="6400" dirty="0" smtClean="0"/>
              <a:t> je </a:t>
            </a:r>
            <a:r>
              <a:rPr lang="en-US" sz="6400" dirty="0" err="1"/>
              <a:t>upravitelj</a:t>
            </a:r>
            <a:r>
              <a:rPr lang="en-US" sz="6400" dirty="0"/>
              <a:t> </a:t>
            </a:r>
            <a:r>
              <a:rPr lang="en-US" sz="6400" dirty="0" err="1"/>
              <a:t>ovih</a:t>
            </a:r>
            <a:r>
              <a:rPr lang="en-US" sz="6400" dirty="0"/>
              <a:t> </a:t>
            </a:r>
            <a:r>
              <a:rPr lang="en-US" sz="6400" dirty="0" err="1"/>
              <a:t>prostora</a:t>
            </a:r>
            <a:r>
              <a:rPr lang="en-US" sz="6400" dirty="0"/>
              <a:t> </a:t>
            </a:r>
            <a:r>
              <a:rPr lang="en-US" sz="6400" dirty="0" err="1"/>
              <a:t>te</a:t>
            </a:r>
            <a:r>
              <a:rPr lang="en-US" sz="6400" dirty="0"/>
              <a:t> </a:t>
            </a:r>
            <a:r>
              <a:rPr lang="en-US" sz="6400" dirty="0" smtClean="0"/>
              <a:t>je </a:t>
            </a:r>
            <a:r>
              <a:rPr lang="en-US" sz="6400" dirty="0" err="1"/>
              <a:t>uz</a:t>
            </a:r>
            <a:r>
              <a:rPr lang="en-US" sz="6400" dirty="0"/>
              <a:t> </a:t>
            </a:r>
            <a:r>
              <a:rPr lang="en-US" sz="6400" dirty="0" err="1"/>
              <a:t>financijsku</a:t>
            </a:r>
            <a:r>
              <a:rPr lang="en-US" sz="6400" dirty="0"/>
              <a:t> </a:t>
            </a:r>
            <a:r>
              <a:rPr lang="en-US" sz="6400" dirty="0" err="1"/>
              <a:t>pomoć</a:t>
            </a:r>
            <a:r>
              <a:rPr lang="en-US" sz="6400" dirty="0"/>
              <a:t> </a:t>
            </a:r>
            <a:r>
              <a:rPr lang="en-US" sz="6400" dirty="0" err="1"/>
              <a:t>Grada</a:t>
            </a:r>
            <a:r>
              <a:rPr lang="en-US" sz="6400" dirty="0"/>
              <a:t> </a:t>
            </a:r>
            <a:r>
              <a:rPr lang="en-US" sz="6400" dirty="0" err="1"/>
              <a:t>Dubrovnika</a:t>
            </a:r>
            <a:r>
              <a:rPr lang="en-US" sz="6400" dirty="0"/>
              <a:t> do </a:t>
            </a:r>
            <a:r>
              <a:rPr lang="en-US" sz="6400" dirty="0" err="1" smtClean="0"/>
              <a:t>konca</a:t>
            </a:r>
            <a:r>
              <a:rPr lang="en-US" sz="6400" dirty="0" smtClean="0"/>
              <a:t> 2017.  </a:t>
            </a:r>
            <a:r>
              <a:rPr lang="en-US" sz="6400" dirty="0" err="1" smtClean="0"/>
              <a:t>pristupila</a:t>
            </a:r>
            <a:r>
              <a:rPr lang="en-US" sz="6400" dirty="0" smtClean="0"/>
              <a:t> </a:t>
            </a:r>
            <a:r>
              <a:rPr lang="en-US" sz="6400" dirty="0" err="1"/>
              <a:t>adaptaciji</a:t>
            </a:r>
            <a:r>
              <a:rPr lang="en-US" sz="6400" dirty="0"/>
              <a:t> </a:t>
            </a:r>
            <a:r>
              <a:rPr lang="en-US" sz="6400" dirty="0" err="1" smtClean="0"/>
              <a:t>prostora</a:t>
            </a:r>
            <a:r>
              <a:rPr lang="en-US" sz="6400" dirty="0" smtClean="0"/>
              <a:t> </a:t>
            </a:r>
            <a:r>
              <a:rPr lang="en-US" sz="6400" dirty="0" err="1" smtClean="0"/>
              <a:t>veličine</a:t>
            </a:r>
            <a:r>
              <a:rPr lang="en-US" sz="6400" dirty="0" smtClean="0"/>
              <a:t> 100 m2, </a:t>
            </a:r>
            <a:r>
              <a:rPr lang="en-US" sz="6400" dirty="0" err="1"/>
              <a:t>koji</a:t>
            </a:r>
            <a:r>
              <a:rPr lang="en-US" sz="6400" dirty="0"/>
              <a:t> </a:t>
            </a:r>
            <a:r>
              <a:rPr lang="en-US" sz="6400" dirty="0" smtClean="0"/>
              <a:t>se </a:t>
            </a:r>
            <a:r>
              <a:rPr lang="en-US" sz="6400" dirty="0" err="1"/>
              <a:t>odmah</a:t>
            </a:r>
            <a:r>
              <a:rPr lang="en-US" sz="6400" dirty="0"/>
              <a:t> </a:t>
            </a:r>
            <a:r>
              <a:rPr lang="en-US" sz="6400" dirty="0" err="1" smtClean="0"/>
              <a:t>stavio</a:t>
            </a:r>
            <a:r>
              <a:rPr lang="en-US" sz="6400" dirty="0" smtClean="0"/>
              <a:t> </a:t>
            </a:r>
            <a:r>
              <a:rPr lang="en-US" sz="6400" dirty="0"/>
              <a:t>u </a:t>
            </a:r>
            <a:r>
              <a:rPr lang="en-US" sz="6400" dirty="0" err="1"/>
              <a:t>funkciju</a:t>
            </a:r>
            <a:r>
              <a:rPr lang="en-US" sz="6400" dirty="0"/>
              <a:t> </a:t>
            </a:r>
            <a:r>
              <a:rPr lang="en-US" sz="6400" dirty="0" err="1"/>
              <a:t>za</a:t>
            </a:r>
            <a:r>
              <a:rPr lang="en-US" sz="6400" dirty="0"/>
              <a:t> </a:t>
            </a:r>
            <a:r>
              <a:rPr lang="en-US" sz="6400" dirty="0" err="1" smtClean="0"/>
              <a:t>udruga</a:t>
            </a:r>
            <a:r>
              <a:rPr lang="en-US" sz="6400" dirty="0" smtClean="0"/>
              <a:t>: </a:t>
            </a:r>
            <a:r>
              <a:rPr lang="en-US" sz="6400" dirty="0" err="1" smtClean="0"/>
              <a:t>Društva</a:t>
            </a:r>
            <a:r>
              <a:rPr lang="en-US" sz="6400" dirty="0" smtClean="0"/>
              <a:t> </a:t>
            </a:r>
            <a:r>
              <a:rPr lang="en-US" sz="6400" dirty="0" err="1"/>
              <a:t>naša</a:t>
            </a:r>
            <a:r>
              <a:rPr lang="en-US" sz="6400" dirty="0"/>
              <a:t> </a:t>
            </a:r>
            <a:r>
              <a:rPr lang="en-US" sz="6400" dirty="0" err="1"/>
              <a:t>djeca</a:t>
            </a:r>
            <a:r>
              <a:rPr lang="en-US" sz="6400" dirty="0"/>
              <a:t>, Bonsai </a:t>
            </a:r>
            <a:r>
              <a:rPr lang="en-US" sz="6400" dirty="0" err="1" smtClean="0"/>
              <a:t>te</a:t>
            </a:r>
            <a:r>
              <a:rPr lang="en-US" sz="6400" dirty="0" smtClean="0"/>
              <a:t> </a:t>
            </a:r>
            <a:r>
              <a:rPr lang="en-US" sz="6400" dirty="0" err="1" smtClean="0"/>
              <a:t>Maro</a:t>
            </a:r>
            <a:r>
              <a:rPr lang="en-US" sz="6400" dirty="0" smtClean="0"/>
              <a:t> </a:t>
            </a:r>
            <a:r>
              <a:rPr lang="en-US" sz="6400" dirty="0"/>
              <a:t>i </a:t>
            </a:r>
            <a:r>
              <a:rPr lang="en-US" sz="6400" dirty="0" err="1"/>
              <a:t>Baro</a:t>
            </a:r>
            <a:r>
              <a:rPr lang="en-US" sz="6400" dirty="0"/>
              <a:t>, </a:t>
            </a:r>
            <a:r>
              <a:rPr lang="en-US" sz="6400" dirty="0" err="1"/>
              <a:t>čiji</a:t>
            </a:r>
            <a:r>
              <a:rPr lang="en-US" sz="6400" dirty="0"/>
              <a:t> </a:t>
            </a:r>
            <a:r>
              <a:rPr lang="en-US" sz="6400" dirty="0" err="1" smtClean="0"/>
              <a:t>su</a:t>
            </a:r>
            <a:r>
              <a:rPr lang="en-US" sz="6400" dirty="0" smtClean="0"/>
              <a:t> </a:t>
            </a:r>
            <a:r>
              <a:rPr lang="en-US" sz="6400" dirty="0" err="1" smtClean="0"/>
              <a:t>programi</a:t>
            </a:r>
            <a:r>
              <a:rPr lang="en-US" sz="6400" dirty="0" smtClean="0"/>
              <a:t> od </a:t>
            </a:r>
            <a:r>
              <a:rPr lang="en-US" sz="6400" dirty="0" err="1"/>
              <a:t>značaja</a:t>
            </a:r>
            <a:r>
              <a:rPr lang="en-US" sz="6400" dirty="0"/>
              <a:t> </a:t>
            </a:r>
            <a:r>
              <a:rPr lang="en-US" sz="6400" dirty="0" err="1"/>
              <a:t>za</a:t>
            </a:r>
            <a:r>
              <a:rPr lang="en-US" sz="6400" dirty="0"/>
              <a:t> Grad </a:t>
            </a:r>
            <a:r>
              <a:rPr lang="en-US" sz="6400" dirty="0" smtClean="0"/>
              <a:t>Dubrovnik;</a:t>
            </a:r>
          </a:p>
          <a:p>
            <a:r>
              <a:rPr lang="en-US" sz="6400" dirty="0" smtClean="0"/>
              <a:t>- od 12. </a:t>
            </a:r>
            <a:r>
              <a:rPr lang="en-US" sz="6400" dirty="0" err="1" smtClean="0"/>
              <a:t>kolovoza</a:t>
            </a:r>
            <a:r>
              <a:rPr lang="en-US" sz="6400" dirty="0" smtClean="0"/>
              <a:t> 2020. u </a:t>
            </a:r>
            <a:r>
              <a:rPr lang="en-US" sz="6400" dirty="0" err="1" smtClean="0"/>
              <a:t>prostorima</a:t>
            </a:r>
            <a:r>
              <a:rPr lang="en-US" sz="6400" dirty="0" smtClean="0"/>
              <a:t> </a:t>
            </a:r>
            <a:r>
              <a:rPr lang="en-US" sz="6400" dirty="0" err="1" smtClean="0"/>
              <a:t>luke</a:t>
            </a:r>
            <a:r>
              <a:rPr lang="en-US" sz="6400" dirty="0" smtClean="0"/>
              <a:t> </a:t>
            </a:r>
            <a:r>
              <a:rPr lang="en-US" sz="6400" dirty="0" err="1" smtClean="0"/>
              <a:t>Gruž</a:t>
            </a:r>
            <a:r>
              <a:rPr lang="en-US" sz="6400" dirty="0" smtClean="0"/>
              <a:t>. </a:t>
            </a:r>
            <a:r>
              <a:rPr lang="en-US" sz="6400" dirty="0" err="1" smtClean="0"/>
              <a:t>Upravitelj</a:t>
            </a:r>
            <a:r>
              <a:rPr lang="en-US" sz="6400" dirty="0" smtClean="0"/>
              <a:t> </a:t>
            </a:r>
            <a:r>
              <a:rPr lang="en-US" sz="6400" dirty="0" err="1" smtClean="0"/>
              <a:t>ovog</a:t>
            </a:r>
            <a:r>
              <a:rPr lang="en-US" sz="6400" dirty="0" smtClean="0"/>
              <a:t> </a:t>
            </a:r>
            <a:r>
              <a:rPr lang="en-US" sz="6400" dirty="0" err="1" smtClean="0"/>
              <a:t>prostora</a:t>
            </a:r>
            <a:r>
              <a:rPr lang="en-US" sz="6400" dirty="0" smtClean="0"/>
              <a:t> je </a:t>
            </a:r>
            <a:r>
              <a:rPr lang="en-US" sz="6400" dirty="0" err="1" smtClean="0"/>
              <a:t>neformalni</a:t>
            </a:r>
            <a:r>
              <a:rPr lang="en-US" sz="6400" dirty="0" smtClean="0"/>
              <a:t> </a:t>
            </a:r>
            <a:r>
              <a:rPr lang="en-US" sz="6400" dirty="0" err="1" smtClean="0"/>
              <a:t>savez</a:t>
            </a:r>
            <a:r>
              <a:rPr lang="en-US" sz="6400" dirty="0" smtClean="0"/>
              <a:t> u </a:t>
            </a:r>
            <a:r>
              <a:rPr lang="en-US" sz="6400" dirty="0" err="1" smtClean="0"/>
              <a:t>javno</a:t>
            </a:r>
            <a:r>
              <a:rPr lang="en-US" sz="6400" dirty="0" smtClean="0"/>
              <a:t> </a:t>
            </a:r>
            <a:r>
              <a:rPr lang="en-US" sz="6400" dirty="0" err="1" smtClean="0"/>
              <a:t>civilnom</a:t>
            </a:r>
            <a:r>
              <a:rPr lang="en-US" sz="6400" dirty="0" smtClean="0"/>
              <a:t> </a:t>
            </a:r>
            <a:r>
              <a:rPr lang="en-US" sz="6400" dirty="0" err="1" smtClean="0"/>
              <a:t>partnerstvu</a:t>
            </a:r>
            <a:r>
              <a:rPr lang="en-US" sz="6400" dirty="0" smtClean="0"/>
              <a:t> </a:t>
            </a:r>
            <a:r>
              <a:rPr lang="en-US" sz="6400" dirty="0" err="1" smtClean="0"/>
              <a:t>između</a:t>
            </a:r>
            <a:r>
              <a:rPr lang="en-US" sz="6400" dirty="0" smtClean="0"/>
              <a:t> </a:t>
            </a:r>
            <a:r>
              <a:rPr lang="en-US" sz="6400" dirty="0" err="1" smtClean="0"/>
              <a:t>Grada</a:t>
            </a:r>
            <a:r>
              <a:rPr lang="en-US" sz="6400" dirty="0" smtClean="0"/>
              <a:t> </a:t>
            </a:r>
            <a:r>
              <a:rPr lang="en-US" sz="6400" dirty="0" err="1" smtClean="0"/>
              <a:t>Dubrovnika</a:t>
            </a:r>
            <a:r>
              <a:rPr lang="en-US" sz="6400" dirty="0" smtClean="0"/>
              <a:t> i </a:t>
            </a:r>
            <a:r>
              <a:rPr lang="en-US" sz="6400" dirty="0" err="1" smtClean="0"/>
              <a:t>neformalnog</a:t>
            </a:r>
            <a:r>
              <a:rPr lang="en-US" sz="6400" dirty="0" smtClean="0"/>
              <a:t> </a:t>
            </a:r>
            <a:r>
              <a:rPr lang="en-US" sz="6400" dirty="0" err="1" smtClean="0"/>
              <a:t>kolektiva</a:t>
            </a:r>
            <a:r>
              <a:rPr lang="en-US" sz="6400" dirty="0" smtClean="0"/>
              <a:t> </a:t>
            </a:r>
            <a:r>
              <a:rPr lang="en-US" sz="6400" dirty="0" err="1" smtClean="0"/>
              <a:t>udruga</a:t>
            </a:r>
            <a:r>
              <a:rPr lang="en-US" sz="6400" dirty="0" smtClean="0"/>
              <a:t> </a:t>
            </a:r>
            <a:r>
              <a:rPr lang="en-US" sz="6400" dirty="0" err="1" smtClean="0"/>
              <a:t>okupljenih</a:t>
            </a:r>
            <a:r>
              <a:rPr lang="en-US" sz="6400" dirty="0" smtClean="0"/>
              <a:t> </a:t>
            </a:r>
            <a:r>
              <a:rPr lang="en-US" sz="6400" dirty="0" err="1" smtClean="0"/>
              <a:t>oko</a:t>
            </a:r>
            <a:r>
              <a:rPr lang="en-US" sz="6400" dirty="0" smtClean="0"/>
              <a:t> </a:t>
            </a:r>
            <a:r>
              <a:rPr lang="en-US" sz="6400" dirty="0" err="1" smtClean="0"/>
              <a:t>zajedničkog</a:t>
            </a:r>
            <a:r>
              <a:rPr lang="en-US" sz="6400" dirty="0" smtClean="0"/>
              <a:t> </a:t>
            </a:r>
            <a:r>
              <a:rPr lang="en-US" sz="6400" dirty="0" err="1" smtClean="0"/>
              <a:t>programa</a:t>
            </a:r>
            <a:r>
              <a:rPr lang="en-US" sz="6400" dirty="0" smtClean="0"/>
              <a:t> </a:t>
            </a:r>
            <a:r>
              <a:rPr lang="en-US" sz="6400" dirty="0" err="1" smtClean="0"/>
              <a:t>Centra</a:t>
            </a:r>
            <a:r>
              <a:rPr lang="en-US" sz="6400" dirty="0" smtClean="0"/>
              <a:t> </a:t>
            </a:r>
            <a:r>
              <a:rPr lang="en-US" sz="6400" dirty="0" err="1" smtClean="0"/>
              <a:t>za</a:t>
            </a:r>
            <a:r>
              <a:rPr lang="en-US" sz="6400" dirty="0" smtClean="0"/>
              <a:t> </a:t>
            </a:r>
            <a:r>
              <a:rPr lang="en-US" sz="6400" dirty="0" err="1" smtClean="0"/>
              <a:t>mlade</a:t>
            </a:r>
            <a:r>
              <a:rPr lang="en-US" sz="6400" dirty="0"/>
              <a:t>. </a:t>
            </a:r>
            <a:r>
              <a:rPr lang="en-US" sz="6400" dirty="0" err="1"/>
              <a:t>Univerzalni</a:t>
            </a:r>
            <a:r>
              <a:rPr lang="en-US" sz="6400" dirty="0"/>
              <a:t> </a:t>
            </a:r>
            <a:r>
              <a:rPr lang="en-US" sz="6400" dirty="0" err="1"/>
              <a:t>istraživački</a:t>
            </a:r>
            <a:r>
              <a:rPr lang="en-US" sz="6400" dirty="0"/>
              <a:t> </a:t>
            </a:r>
            <a:r>
              <a:rPr lang="en-US" sz="6400" dirty="0" err="1"/>
              <a:t>institut</a:t>
            </a:r>
            <a:r>
              <a:rPr lang="en-US" sz="6400" dirty="0"/>
              <a:t> </a:t>
            </a:r>
            <a:r>
              <a:rPr lang="en-US" sz="6400" dirty="0" smtClean="0"/>
              <a:t>UR, </a:t>
            </a:r>
            <a:r>
              <a:rPr lang="en-US" sz="6400" dirty="0" err="1" smtClean="0"/>
              <a:t>Zajednica</a:t>
            </a:r>
            <a:r>
              <a:rPr lang="en-US" sz="6400" dirty="0" smtClean="0"/>
              <a:t> </a:t>
            </a:r>
            <a:r>
              <a:rPr lang="en-US" sz="6400" dirty="0" err="1"/>
              <a:t>tehničke</a:t>
            </a:r>
            <a:r>
              <a:rPr lang="en-US" sz="6400" dirty="0"/>
              <a:t> </a:t>
            </a:r>
            <a:r>
              <a:rPr lang="en-US" sz="6400" dirty="0" err="1"/>
              <a:t>kulture</a:t>
            </a:r>
            <a:r>
              <a:rPr lang="en-US" sz="6400" dirty="0"/>
              <a:t> </a:t>
            </a:r>
            <a:r>
              <a:rPr lang="en-US" sz="6400" dirty="0" err="1" smtClean="0"/>
              <a:t>Grada</a:t>
            </a:r>
            <a:r>
              <a:rPr lang="en-US" sz="6400" dirty="0" smtClean="0"/>
              <a:t> </a:t>
            </a:r>
            <a:r>
              <a:rPr lang="en-US" sz="6400" dirty="0" err="1" smtClean="0"/>
              <a:t>Dubrovnika</a:t>
            </a:r>
            <a:r>
              <a:rPr lang="en-US" sz="6400" dirty="0" smtClean="0"/>
              <a:t>, </a:t>
            </a:r>
            <a:r>
              <a:rPr lang="en-US" sz="6400" dirty="0" err="1" smtClean="0"/>
              <a:t>Udruga</a:t>
            </a:r>
            <a:r>
              <a:rPr lang="en-US" sz="6400" dirty="0" smtClean="0"/>
              <a:t> </a:t>
            </a:r>
            <a:r>
              <a:rPr lang="en-US" sz="6400" dirty="0" err="1"/>
              <a:t>za</a:t>
            </a:r>
            <a:r>
              <a:rPr lang="en-US" sz="6400" dirty="0"/>
              <a:t> </a:t>
            </a:r>
            <a:r>
              <a:rPr lang="en-US" sz="6400" dirty="0" err="1"/>
              <a:t>mlade</a:t>
            </a:r>
            <a:r>
              <a:rPr lang="en-US" sz="6400" dirty="0"/>
              <a:t> </a:t>
            </a:r>
            <a:r>
              <a:rPr lang="en-US" sz="6400" dirty="0" err="1"/>
              <a:t>Maro</a:t>
            </a:r>
            <a:r>
              <a:rPr lang="en-US" sz="6400" dirty="0"/>
              <a:t> i </a:t>
            </a:r>
            <a:r>
              <a:rPr lang="en-US" sz="6400" dirty="0" err="1"/>
              <a:t>Baro</a:t>
            </a:r>
            <a:r>
              <a:rPr lang="en-US" sz="6400" dirty="0"/>
              <a:t>, </a:t>
            </a:r>
            <a:r>
              <a:rPr lang="en-US" sz="6400" dirty="0" err="1" smtClean="0"/>
              <a:t>Udruga</a:t>
            </a:r>
            <a:r>
              <a:rPr lang="en-US" sz="6400" dirty="0" smtClean="0"/>
              <a:t> </a:t>
            </a:r>
            <a:r>
              <a:rPr lang="en-US" sz="6400" dirty="0" err="1"/>
              <a:t>za</a:t>
            </a:r>
            <a:r>
              <a:rPr lang="en-US" sz="6400" dirty="0"/>
              <a:t> </a:t>
            </a:r>
            <a:r>
              <a:rPr lang="en-US" sz="6400" dirty="0" err="1"/>
              <a:t>razvoj</a:t>
            </a:r>
            <a:r>
              <a:rPr lang="en-US" sz="6400" dirty="0"/>
              <a:t> </a:t>
            </a:r>
            <a:r>
              <a:rPr lang="en-US" sz="6400" dirty="0" err="1"/>
              <a:t>civilnog</a:t>
            </a:r>
            <a:r>
              <a:rPr lang="en-US" sz="6400" dirty="0"/>
              <a:t> </a:t>
            </a:r>
            <a:r>
              <a:rPr lang="en-US" sz="6400" dirty="0" err="1"/>
              <a:t>društva</a:t>
            </a:r>
            <a:r>
              <a:rPr lang="en-US" sz="6400" dirty="0"/>
              <a:t> </a:t>
            </a:r>
            <a:r>
              <a:rPr lang="en-US" sz="6400" dirty="0" smtClean="0"/>
              <a:t>BONSAI, </a:t>
            </a:r>
            <a:r>
              <a:rPr lang="en-US" sz="6400" dirty="0" err="1" smtClean="0"/>
              <a:t>Udruga</a:t>
            </a:r>
            <a:r>
              <a:rPr lang="en-US" sz="6400" dirty="0" smtClean="0"/>
              <a:t> </a:t>
            </a:r>
            <a:r>
              <a:rPr lang="en-US" sz="6400" dirty="0" err="1"/>
              <a:t>za</a:t>
            </a:r>
            <a:r>
              <a:rPr lang="en-US" sz="6400" dirty="0"/>
              <a:t> </a:t>
            </a:r>
            <a:r>
              <a:rPr lang="en-US" sz="6400" dirty="0" err="1"/>
              <a:t>promicanje</a:t>
            </a:r>
            <a:r>
              <a:rPr lang="en-US" sz="6400" dirty="0"/>
              <a:t> </a:t>
            </a:r>
            <a:r>
              <a:rPr lang="en-US" sz="6400" dirty="0" err="1"/>
              <a:t>medijske</a:t>
            </a:r>
            <a:r>
              <a:rPr lang="en-US" sz="6400" dirty="0"/>
              <a:t> </a:t>
            </a:r>
            <a:r>
              <a:rPr lang="en-US" sz="6400" dirty="0" err="1"/>
              <a:t>kulture</a:t>
            </a:r>
            <a:r>
              <a:rPr lang="en-US" sz="6400" dirty="0"/>
              <a:t> „</a:t>
            </a:r>
            <a:r>
              <a:rPr lang="en-US" sz="6400" dirty="0" err="1"/>
              <a:t>Luža</a:t>
            </a:r>
            <a:r>
              <a:rPr lang="en-US" sz="6400" dirty="0"/>
              <a:t>“, </a:t>
            </a:r>
            <a:r>
              <a:rPr lang="en-US" sz="6400" dirty="0" err="1" smtClean="0"/>
              <a:t>Udruga</a:t>
            </a:r>
            <a:r>
              <a:rPr lang="en-US" sz="6400" dirty="0" smtClean="0"/>
              <a:t> </a:t>
            </a:r>
            <a:r>
              <a:rPr lang="en-US" sz="6400" dirty="0"/>
              <a:t>RC </a:t>
            </a:r>
            <a:r>
              <a:rPr lang="en-US" sz="6400" dirty="0" err="1" smtClean="0"/>
              <a:t>modeli</a:t>
            </a:r>
            <a:r>
              <a:rPr lang="en-US" sz="6400" dirty="0" smtClean="0"/>
              <a:t> Dubrovnik, </a:t>
            </a:r>
            <a:r>
              <a:rPr lang="en-US" sz="6400" dirty="0" err="1" smtClean="0"/>
              <a:t>Centar</a:t>
            </a:r>
            <a:r>
              <a:rPr lang="en-US" sz="6400" dirty="0" smtClean="0"/>
              <a:t> </a:t>
            </a:r>
            <a:r>
              <a:rPr lang="en-US" sz="6400" dirty="0" err="1"/>
              <a:t>za</a:t>
            </a:r>
            <a:r>
              <a:rPr lang="en-US" sz="6400" dirty="0"/>
              <a:t> </a:t>
            </a:r>
            <a:r>
              <a:rPr lang="en-US" sz="6400" dirty="0" err="1"/>
              <a:t>karijere</a:t>
            </a:r>
            <a:r>
              <a:rPr lang="en-US" sz="6400" dirty="0"/>
              <a:t> </a:t>
            </a:r>
            <a:r>
              <a:rPr lang="en-US" sz="6400" dirty="0" err="1"/>
              <a:t>mladih</a:t>
            </a:r>
            <a:r>
              <a:rPr lang="en-US" sz="6400" dirty="0"/>
              <a:t> Dubrovnik, </a:t>
            </a:r>
            <a:r>
              <a:rPr lang="en-US" sz="6400" dirty="0" err="1" smtClean="0"/>
              <a:t>Udruga</a:t>
            </a:r>
            <a:r>
              <a:rPr lang="en-US" sz="6400" dirty="0" smtClean="0"/>
              <a:t> </a:t>
            </a:r>
            <a:r>
              <a:rPr lang="en-US" sz="6400" dirty="0" err="1"/>
              <a:t>za</a:t>
            </a:r>
            <a:r>
              <a:rPr lang="en-US" sz="6400" dirty="0"/>
              <a:t> </a:t>
            </a:r>
            <a:r>
              <a:rPr lang="en-US" sz="6400" dirty="0" err="1"/>
              <a:t>kreativno-održivi</a:t>
            </a:r>
            <a:r>
              <a:rPr lang="en-US" sz="6400" dirty="0"/>
              <a:t> </a:t>
            </a:r>
            <a:r>
              <a:rPr lang="en-US" sz="6400" dirty="0" err="1"/>
              <a:t>razvoj</a:t>
            </a:r>
            <a:r>
              <a:rPr lang="en-US" sz="6400" dirty="0"/>
              <a:t> i </a:t>
            </a:r>
            <a:r>
              <a:rPr lang="en-US" sz="6400" dirty="0" err="1" smtClean="0"/>
              <a:t>konkurentnost</a:t>
            </a:r>
            <a:r>
              <a:rPr lang="en-US" sz="6400" dirty="0" smtClean="0"/>
              <a:t>;</a:t>
            </a:r>
          </a:p>
          <a:p>
            <a:r>
              <a:rPr lang="en-US" sz="6400" dirty="0" err="1" smtClean="0"/>
              <a:t>Programski</a:t>
            </a:r>
            <a:r>
              <a:rPr lang="en-US" sz="6400" dirty="0" smtClean="0"/>
              <a:t>:</a:t>
            </a:r>
            <a:endParaRPr lang="en-US" sz="6400" dirty="0"/>
          </a:p>
          <a:p>
            <a:r>
              <a:rPr lang="en-US" sz="6400" dirty="0" err="1" smtClean="0"/>
              <a:t>razvoj</a:t>
            </a:r>
            <a:r>
              <a:rPr lang="en-US" sz="6400" dirty="0" smtClean="0"/>
              <a:t> </a:t>
            </a:r>
            <a:r>
              <a:rPr lang="en-US" sz="6400" dirty="0" err="1" smtClean="0"/>
              <a:t>programa</a:t>
            </a:r>
            <a:r>
              <a:rPr lang="en-US" sz="6400" dirty="0" smtClean="0"/>
              <a:t> </a:t>
            </a:r>
            <a:r>
              <a:rPr lang="en-US" sz="6400" dirty="0" err="1" smtClean="0"/>
              <a:t>unutar</a:t>
            </a:r>
            <a:r>
              <a:rPr lang="en-US" sz="6400" dirty="0" smtClean="0"/>
              <a:t> </a:t>
            </a:r>
            <a:r>
              <a:rPr lang="en-US" sz="6400" dirty="0" err="1" smtClean="0"/>
              <a:t>prostora</a:t>
            </a:r>
            <a:r>
              <a:rPr lang="en-US" sz="6400" dirty="0" smtClean="0"/>
              <a:t> u </a:t>
            </a:r>
            <a:r>
              <a:rPr lang="en-US" sz="6400" dirty="0" err="1" smtClean="0"/>
              <a:t>bivšem</a:t>
            </a:r>
            <a:r>
              <a:rPr lang="en-US" sz="6400" dirty="0" smtClean="0"/>
              <a:t> </a:t>
            </a:r>
            <a:r>
              <a:rPr lang="en-US" sz="6400" dirty="0" err="1" smtClean="0"/>
              <a:t>hotelu</a:t>
            </a:r>
            <a:r>
              <a:rPr lang="en-US" sz="6400" dirty="0" smtClean="0"/>
              <a:t> </a:t>
            </a:r>
            <a:r>
              <a:rPr lang="en-US" sz="6400" dirty="0" err="1" smtClean="0"/>
              <a:t>Stadion</a:t>
            </a:r>
            <a:r>
              <a:rPr lang="en-US" sz="6400" dirty="0" smtClean="0"/>
              <a:t> </a:t>
            </a:r>
            <a:r>
              <a:rPr lang="en-US" sz="6400" dirty="0" err="1" smtClean="0"/>
              <a:t>kroz</a:t>
            </a:r>
            <a:r>
              <a:rPr lang="en-US" sz="6400" dirty="0" smtClean="0"/>
              <a:t> </a:t>
            </a:r>
            <a:r>
              <a:rPr lang="en-US" sz="6400" dirty="0" err="1" smtClean="0"/>
              <a:t>projektno</a:t>
            </a:r>
            <a:r>
              <a:rPr lang="en-US" sz="6400" dirty="0" smtClean="0"/>
              <a:t> </a:t>
            </a:r>
            <a:r>
              <a:rPr lang="en-US" sz="6400" dirty="0" err="1" smtClean="0"/>
              <a:t>financiranje</a:t>
            </a:r>
            <a:r>
              <a:rPr lang="en-US" sz="6400" dirty="0" smtClean="0"/>
              <a:t>, </a:t>
            </a:r>
            <a:r>
              <a:rPr lang="en-US" sz="6400" dirty="0" err="1" smtClean="0"/>
              <a:t>nositelj</a:t>
            </a:r>
            <a:r>
              <a:rPr lang="en-US" sz="6400" dirty="0" smtClean="0"/>
              <a:t> </a:t>
            </a:r>
            <a:r>
              <a:rPr lang="en-US" sz="6400" dirty="0" err="1" smtClean="0"/>
              <a:t>programa</a:t>
            </a:r>
            <a:r>
              <a:rPr lang="en-US" sz="6400" dirty="0" smtClean="0"/>
              <a:t> </a:t>
            </a:r>
            <a:r>
              <a:rPr lang="en-US" sz="6400" dirty="0" err="1" smtClean="0"/>
              <a:t>udruge</a:t>
            </a:r>
            <a:r>
              <a:rPr lang="en-US" sz="6400" dirty="0" smtClean="0"/>
              <a:t> </a:t>
            </a:r>
            <a:r>
              <a:rPr lang="en-US" sz="6400" dirty="0" err="1" smtClean="0"/>
              <a:t>Maro</a:t>
            </a:r>
            <a:r>
              <a:rPr lang="en-US" sz="6400" dirty="0" smtClean="0"/>
              <a:t> I </a:t>
            </a:r>
            <a:r>
              <a:rPr lang="en-US" sz="6400" dirty="0" err="1" smtClean="0"/>
              <a:t>Baro</a:t>
            </a:r>
            <a:r>
              <a:rPr lang="en-US" sz="6400" dirty="0" smtClean="0"/>
              <a:t> (Info </a:t>
            </a:r>
            <a:r>
              <a:rPr lang="en-US" sz="6400" dirty="0" err="1" smtClean="0"/>
              <a:t>centar</a:t>
            </a:r>
            <a:r>
              <a:rPr lang="en-US" sz="6400" dirty="0" smtClean="0"/>
              <a:t> </a:t>
            </a:r>
            <a:r>
              <a:rPr lang="en-US" sz="6400" dirty="0" err="1" smtClean="0"/>
              <a:t>za</a:t>
            </a:r>
            <a:r>
              <a:rPr lang="en-US" sz="6400" dirty="0" smtClean="0"/>
              <a:t> </a:t>
            </a:r>
            <a:r>
              <a:rPr lang="en-US" sz="6400" dirty="0" err="1" smtClean="0"/>
              <a:t>mlade</a:t>
            </a:r>
            <a:r>
              <a:rPr lang="en-US" sz="6400" dirty="0" smtClean="0"/>
              <a:t>);</a:t>
            </a:r>
          </a:p>
          <a:p>
            <a:r>
              <a:rPr lang="en-US" sz="6400" dirty="0" err="1" smtClean="0"/>
              <a:t>razvoj</a:t>
            </a:r>
            <a:r>
              <a:rPr lang="en-US" sz="6400" dirty="0" smtClean="0"/>
              <a:t> </a:t>
            </a:r>
            <a:r>
              <a:rPr lang="en-US" sz="6400" dirty="0" err="1" smtClean="0"/>
              <a:t>programa</a:t>
            </a:r>
            <a:r>
              <a:rPr lang="en-US" sz="6400" dirty="0" smtClean="0"/>
              <a:t> </a:t>
            </a:r>
            <a:r>
              <a:rPr lang="en-US" sz="6400" dirty="0" err="1" smtClean="0"/>
              <a:t>unutar</a:t>
            </a:r>
            <a:r>
              <a:rPr lang="en-US" sz="6400" dirty="0" smtClean="0"/>
              <a:t> </a:t>
            </a:r>
            <a:r>
              <a:rPr lang="en-US" sz="6400" dirty="0" err="1" smtClean="0"/>
              <a:t>prostora</a:t>
            </a:r>
            <a:r>
              <a:rPr lang="en-US" sz="6400" dirty="0" smtClean="0"/>
              <a:t> u </a:t>
            </a:r>
            <a:r>
              <a:rPr lang="en-US" sz="6400" dirty="0" err="1" smtClean="0"/>
              <a:t>Luci</a:t>
            </a:r>
            <a:r>
              <a:rPr lang="en-US" sz="6400" dirty="0" smtClean="0"/>
              <a:t> </a:t>
            </a:r>
            <a:r>
              <a:rPr lang="en-US" sz="6400" dirty="0" err="1" smtClean="0"/>
              <a:t>Gruž</a:t>
            </a:r>
            <a:r>
              <a:rPr lang="en-US" sz="6400" dirty="0" smtClean="0"/>
              <a:t> </a:t>
            </a:r>
            <a:r>
              <a:rPr lang="en-US" sz="6400" dirty="0" err="1" smtClean="0"/>
              <a:t>izravnim</a:t>
            </a:r>
            <a:r>
              <a:rPr lang="en-US" sz="6400" dirty="0" smtClean="0"/>
              <a:t> </a:t>
            </a:r>
            <a:r>
              <a:rPr lang="en-US" sz="6400" dirty="0" err="1" smtClean="0"/>
              <a:t>sufinanciranjem</a:t>
            </a:r>
            <a:r>
              <a:rPr lang="en-US" sz="6400" dirty="0" smtClean="0"/>
              <a:t> </a:t>
            </a:r>
            <a:r>
              <a:rPr lang="en-US" sz="6400" dirty="0" err="1" smtClean="0"/>
              <a:t>kroz</a:t>
            </a:r>
            <a:r>
              <a:rPr lang="en-US" sz="6400" dirty="0" smtClean="0"/>
              <a:t> </a:t>
            </a:r>
            <a:r>
              <a:rPr lang="en-US" sz="6400" dirty="0" err="1" smtClean="0"/>
              <a:t>Sporazum</a:t>
            </a:r>
            <a:r>
              <a:rPr lang="en-US" sz="6400" dirty="0" smtClean="0"/>
              <a:t> o </a:t>
            </a:r>
            <a:r>
              <a:rPr lang="en-US" sz="6400" dirty="0" err="1" smtClean="0"/>
              <a:t>suradnji</a:t>
            </a:r>
            <a:r>
              <a:rPr lang="en-US" sz="6400" dirty="0" smtClean="0"/>
              <a:t> </a:t>
            </a:r>
            <a:r>
              <a:rPr lang="en-US" sz="6400" dirty="0" err="1" smtClean="0"/>
              <a:t>između</a:t>
            </a:r>
            <a:r>
              <a:rPr lang="en-US" sz="6400" dirty="0" smtClean="0"/>
              <a:t> </a:t>
            </a:r>
            <a:r>
              <a:rPr lang="en-US" sz="6400" dirty="0" err="1" smtClean="0"/>
              <a:t>Grada</a:t>
            </a:r>
            <a:r>
              <a:rPr lang="en-US" sz="6400" dirty="0" smtClean="0"/>
              <a:t> i </a:t>
            </a:r>
            <a:r>
              <a:rPr lang="en-US" sz="6400" dirty="0" err="1" smtClean="0"/>
              <a:t>kolektiva</a:t>
            </a:r>
            <a:r>
              <a:rPr lang="en-US" sz="6400" dirty="0" smtClean="0"/>
              <a:t> </a:t>
            </a:r>
            <a:r>
              <a:rPr lang="en-US" sz="6400" dirty="0" err="1" smtClean="0"/>
              <a:t>udruga</a:t>
            </a:r>
            <a:r>
              <a:rPr lang="en-US" sz="6400" dirty="0" smtClean="0"/>
              <a:t> </a:t>
            </a:r>
            <a:r>
              <a:rPr lang="en-US" sz="6400" dirty="0" err="1" smtClean="0"/>
              <a:t>Centra</a:t>
            </a:r>
            <a:r>
              <a:rPr lang="en-US" sz="6400" dirty="0" smtClean="0"/>
              <a:t> </a:t>
            </a:r>
            <a:r>
              <a:rPr lang="en-US" sz="6400" dirty="0" err="1" smtClean="0"/>
              <a:t>za</a:t>
            </a:r>
            <a:r>
              <a:rPr lang="en-US" sz="6400" dirty="0" smtClean="0"/>
              <a:t> </a:t>
            </a:r>
            <a:r>
              <a:rPr lang="en-US" sz="6400" dirty="0" err="1" smtClean="0"/>
              <a:t>mlade</a:t>
            </a:r>
            <a:r>
              <a:rPr lang="en-US" sz="6400" dirty="0" smtClean="0"/>
              <a:t>, a </a:t>
            </a:r>
            <a:r>
              <a:rPr lang="en-US" sz="6400" dirty="0" err="1" smtClean="0"/>
              <a:t>temeljem</a:t>
            </a:r>
            <a:r>
              <a:rPr lang="en-US" sz="6400" dirty="0" smtClean="0"/>
              <a:t> </a:t>
            </a:r>
            <a:r>
              <a:rPr lang="en-US" sz="6400" dirty="0" err="1" smtClean="0"/>
              <a:t>ciljeva</a:t>
            </a:r>
            <a:r>
              <a:rPr lang="en-US" sz="6400" dirty="0" smtClean="0"/>
              <a:t> i </a:t>
            </a:r>
            <a:r>
              <a:rPr lang="en-US" sz="6400" dirty="0" err="1" smtClean="0"/>
              <a:t>mjera</a:t>
            </a:r>
            <a:r>
              <a:rPr lang="en-US" sz="6400" dirty="0" smtClean="0"/>
              <a:t> </a:t>
            </a:r>
            <a:r>
              <a:rPr lang="en-US" sz="6400" dirty="0" err="1" smtClean="0"/>
              <a:t>Lokalnog</a:t>
            </a:r>
            <a:r>
              <a:rPr lang="en-US" sz="6400" dirty="0" smtClean="0"/>
              <a:t> </a:t>
            </a:r>
            <a:r>
              <a:rPr lang="en-US" sz="6400" dirty="0" err="1" smtClean="0"/>
              <a:t>programa</a:t>
            </a:r>
            <a:r>
              <a:rPr lang="en-US" sz="6400" dirty="0" smtClean="0"/>
              <a:t> </a:t>
            </a:r>
            <a:r>
              <a:rPr lang="en-US" sz="6400" dirty="0" err="1" smtClean="0"/>
              <a:t>za</a:t>
            </a:r>
            <a:r>
              <a:rPr lang="en-US" sz="6400" dirty="0" smtClean="0"/>
              <a:t> </a:t>
            </a:r>
            <a:r>
              <a:rPr lang="en-US" sz="6400" dirty="0" err="1" smtClean="0"/>
              <a:t>mlade</a:t>
            </a:r>
            <a:r>
              <a:rPr lang="en-US" sz="6400" dirty="0" smtClean="0"/>
              <a:t>; </a:t>
            </a:r>
            <a:endParaRPr lang="hr-HR" sz="6400" dirty="0"/>
          </a:p>
          <a:p>
            <a:endParaRPr lang="hr-HR" dirty="0"/>
          </a:p>
        </p:txBody>
      </p:sp>
    </p:spTree>
    <p:extLst>
      <p:ext uri="{BB962C8B-B14F-4D97-AF65-F5344CB8AC3E}">
        <p14:creationId xmlns:p14="http://schemas.microsoft.com/office/powerpoint/2010/main" val="2347201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A39332-F09F-41B0-8D17-ED2FC8CB6F9B}"/>
              </a:ext>
            </a:extLst>
          </p:cNvPr>
          <p:cNvSpPr>
            <a:spLocks noGrp="1"/>
          </p:cNvSpPr>
          <p:nvPr>
            <p:ph type="title"/>
          </p:nvPr>
        </p:nvSpPr>
        <p:spPr>
          <a:xfrm>
            <a:off x="609600" y="116632"/>
            <a:ext cx="7924800" cy="1143000"/>
          </a:xfrm>
        </p:spPr>
        <p:txBody>
          <a:bodyPr/>
          <a:lstStyle/>
          <a:p>
            <a:pPr fontAlgn="auto">
              <a:spcAft>
                <a:spcPts val="0"/>
              </a:spcAft>
              <a:defRPr/>
            </a:pPr>
            <a:r>
              <a:rPr lang="en-US" dirty="0" err="1" smtClean="0"/>
              <a:t>Razvoj</a:t>
            </a:r>
            <a:r>
              <a:rPr lang="en-US" dirty="0" smtClean="0"/>
              <a:t> </a:t>
            </a:r>
            <a:r>
              <a:rPr lang="hr-HR" dirty="0" smtClean="0"/>
              <a:t>cent</a:t>
            </a:r>
            <a:r>
              <a:rPr lang="en-US" dirty="0" err="1" smtClean="0"/>
              <a:t>ra</a:t>
            </a:r>
            <a:r>
              <a:rPr lang="hr-HR" dirty="0" smtClean="0"/>
              <a:t> </a:t>
            </a:r>
            <a:r>
              <a:rPr lang="hr-HR" dirty="0"/>
              <a:t>za </a:t>
            </a:r>
            <a:r>
              <a:rPr lang="hr-HR" dirty="0" smtClean="0"/>
              <a:t>mlade</a:t>
            </a:r>
            <a:r>
              <a:rPr lang="en-US" dirty="0" smtClean="0"/>
              <a:t> </a:t>
            </a:r>
            <a:r>
              <a:rPr lang="en-US" dirty="0" err="1" smtClean="0"/>
              <a:t>dubrovnik</a:t>
            </a:r>
            <a:endParaRPr lang="hr-HR" dirty="0"/>
          </a:p>
        </p:txBody>
      </p:sp>
      <p:sp>
        <p:nvSpPr>
          <p:cNvPr id="3" name="Content Placeholder 2">
            <a:extLst>
              <a:ext uri="{FF2B5EF4-FFF2-40B4-BE49-F238E27FC236}">
                <a16:creationId xmlns="" xmlns:a16="http://schemas.microsoft.com/office/drawing/2014/main" id="{D35DCFA5-BDBB-4BC5-8A98-D2B74F6BD292}"/>
              </a:ext>
            </a:extLst>
          </p:cNvPr>
          <p:cNvSpPr>
            <a:spLocks noGrp="1"/>
          </p:cNvSpPr>
          <p:nvPr>
            <p:ph sz="quarter" idx="13"/>
          </p:nvPr>
        </p:nvSpPr>
        <p:spPr/>
        <p:txBody>
          <a:bodyPr>
            <a:normAutofit lnSpcReduction="10000"/>
          </a:bodyPr>
          <a:lstStyle/>
          <a:p>
            <a:pPr marL="0" indent="0" fontAlgn="auto">
              <a:buFont typeface="Arial" panose="020B0604020202020204" pitchFamily="34" charset="0"/>
              <a:buNone/>
              <a:defRPr/>
            </a:pPr>
            <a:endParaRPr lang="hr-HR" dirty="0"/>
          </a:p>
          <a:p>
            <a:r>
              <a:rPr lang="en-US" dirty="0" err="1" smtClean="0"/>
              <a:t>Razvoj</a:t>
            </a:r>
            <a:r>
              <a:rPr lang="en-US" dirty="0" smtClean="0"/>
              <a:t> </a:t>
            </a:r>
            <a:r>
              <a:rPr lang="hr-HR" dirty="0" smtClean="0"/>
              <a:t>Cent</a:t>
            </a:r>
            <a:r>
              <a:rPr lang="en-US" dirty="0" err="1" smtClean="0"/>
              <a:t>ra</a:t>
            </a:r>
            <a:r>
              <a:rPr lang="hr-HR" dirty="0" smtClean="0"/>
              <a:t> </a:t>
            </a:r>
            <a:r>
              <a:rPr lang="hr-HR" dirty="0"/>
              <a:t>za mlade </a:t>
            </a:r>
            <a:r>
              <a:rPr lang="hr-HR" dirty="0" smtClean="0"/>
              <a:t>Dubrovnik</a:t>
            </a:r>
            <a:r>
              <a:rPr lang="en-US" dirty="0" smtClean="0"/>
              <a:t> </a:t>
            </a:r>
            <a:r>
              <a:rPr lang="hr-HR" dirty="0" smtClean="0"/>
              <a:t>kao </a:t>
            </a:r>
            <a:r>
              <a:rPr lang="hr-HR" dirty="0"/>
              <a:t>civilno - </a:t>
            </a:r>
            <a:r>
              <a:rPr lang="hr-HR" dirty="0" smtClean="0"/>
              <a:t>javno</a:t>
            </a:r>
            <a:r>
              <a:rPr lang="en-US" dirty="0" smtClean="0"/>
              <a:t>g</a:t>
            </a:r>
            <a:r>
              <a:rPr lang="hr-HR" dirty="0" smtClean="0"/>
              <a:t> partnerstv</a:t>
            </a:r>
            <a:r>
              <a:rPr lang="en-US" dirty="0" smtClean="0"/>
              <a:t>a</a:t>
            </a:r>
            <a:r>
              <a:rPr lang="hr-HR" dirty="0" smtClean="0"/>
              <a:t> započeo </a:t>
            </a:r>
            <a:r>
              <a:rPr lang="hr-HR" dirty="0"/>
              <a:t>je </a:t>
            </a:r>
            <a:r>
              <a:rPr lang="hr-HR" dirty="0" smtClean="0"/>
              <a:t>2019</a:t>
            </a:r>
            <a:r>
              <a:rPr lang="en-US" dirty="0" smtClean="0"/>
              <a:t>.</a:t>
            </a:r>
            <a:r>
              <a:rPr lang="hr-HR" dirty="0" smtClean="0"/>
              <a:t> </a:t>
            </a:r>
            <a:r>
              <a:rPr lang="hr-HR" dirty="0"/>
              <a:t>godine donošenjem </a:t>
            </a:r>
            <a:r>
              <a:rPr lang="hr-HR" dirty="0" smtClean="0"/>
              <a:t>dva</a:t>
            </a:r>
            <a:r>
              <a:rPr lang="en-US" dirty="0" err="1" smtClean="0"/>
              <a:t>ju</a:t>
            </a:r>
            <a:r>
              <a:rPr lang="hr-HR" dirty="0" smtClean="0"/>
              <a:t> </a:t>
            </a:r>
            <a:r>
              <a:rPr lang="hr-HR" dirty="0"/>
              <a:t>dokumenta: </a:t>
            </a:r>
          </a:p>
          <a:p>
            <a:pPr lvl="0"/>
            <a:r>
              <a:rPr lang="hr-HR" dirty="0" smtClean="0"/>
              <a:t>Ugovor</a:t>
            </a:r>
            <a:r>
              <a:rPr lang="en-US" dirty="0" smtClean="0"/>
              <a:t>a</a:t>
            </a:r>
            <a:r>
              <a:rPr lang="hr-HR" dirty="0" smtClean="0"/>
              <a:t> </a:t>
            </a:r>
            <a:r>
              <a:rPr lang="hr-HR" dirty="0"/>
              <a:t>o poslovnoj tehničkoj </a:t>
            </a:r>
            <a:r>
              <a:rPr lang="hr-HR" dirty="0" smtClean="0"/>
              <a:t>suradnji</a:t>
            </a:r>
            <a:r>
              <a:rPr lang="en-US" dirty="0" smtClean="0"/>
              <a:t> </a:t>
            </a:r>
            <a:r>
              <a:rPr lang="hr-HR" dirty="0" smtClean="0"/>
              <a:t>od 12.</a:t>
            </a:r>
            <a:r>
              <a:rPr lang="en-US" dirty="0" smtClean="0"/>
              <a:t> </a:t>
            </a:r>
            <a:r>
              <a:rPr lang="en-US" dirty="0" err="1" smtClean="0"/>
              <a:t>kolovoza</a:t>
            </a:r>
            <a:r>
              <a:rPr lang="en-US" dirty="0" smtClean="0"/>
              <a:t> </a:t>
            </a:r>
            <a:r>
              <a:rPr lang="hr-HR" dirty="0" smtClean="0"/>
              <a:t>2019</a:t>
            </a:r>
            <a:r>
              <a:rPr lang="hr-HR" dirty="0"/>
              <a:t>. na razvojnom inkubatoru </a:t>
            </a:r>
            <a:r>
              <a:rPr lang="hr-HR" dirty="0" smtClean="0"/>
              <a:t>Centra </a:t>
            </a:r>
            <a:r>
              <a:rPr lang="hr-HR" dirty="0"/>
              <a:t>za mlade </a:t>
            </a:r>
            <a:r>
              <a:rPr lang="hr-HR" dirty="0" smtClean="0"/>
              <a:t>Dubrovnik </a:t>
            </a:r>
            <a:r>
              <a:rPr lang="hr-HR" dirty="0"/>
              <a:t>koji je </a:t>
            </a:r>
            <a:r>
              <a:rPr lang="hr-HR" dirty="0" smtClean="0"/>
              <a:t>potpisao</a:t>
            </a:r>
            <a:r>
              <a:rPr lang="en-US" dirty="0" smtClean="0"/>
              <a:t> Grad  Dubrovnik i</a:t>
            </a:r>
            <a:r>
              <a:rPr lang="hr-HR" dirty="0" smtClean="0"/>
              <a:t> </a:t>
            </a:r>
            <a:r>
              <a:rPr lang="hr-HR" dirty="0"/>
              <a:t>9 </a:t>
            </a:r>
            <a:r>
              <a:rPr lang="en-US" dirty="0" err="1" smtClean="0"/>
              <a:t>udruga</a:t>
            </a:r>
            <a:r>
              <a:rPr lang="en-US" dirty="0" smtClean="0"/>
              <a:t> </a:t>
            </a:r>
            <a:r>
              <a:rPr lang="en-US" dirty="0" err="1" smtClean="0"/>
              <a:t>civilnog</a:t>
            </a:r>
            <a:r>
              <a:rPr lang="en-US" dirty="0" smtClean="0"/>
              <a:t> </a:t>
            </a:r>
            <a:r>
              <a:rPr lang="en-US" dirty="0" err="1" smtClean="0"/>
              <a:t>društva</a:t>
            </a:r>
            <a:r>
              <a:rPr lang="hr-HR" dirty="0" smtClean="0"/>
              <a:t> (Univerzalni </a:t>
            </a:r>
            <a:r>
              <a:rPr lang="hr-HR" dirty="0"/>
              <a:t>istraživački </a:t>
            </a:r>
            <a:r>
              <a:rPr lang="hr-HR" dirty="0" smtClean="0"/>
              <a:t>institut, </a:t>
            </a:r>
            <a:r>
              <a:rPr lang="hr-HR" dirty="0"/>
              <a:t>Zajednica tehničke kulture </a:t>
            </a:r>
            <a:r>
              <a:rPr lang="hr-HR" dirty="0" smtClean="0"/>
              <a:t>Dubrovačko</a:t>
            </a:r>
            <a:r>
              <a:rPr lang="en-US" dirty="0" smtClean="0"/>
              <a:t>-</a:t>
            </a:r>
            <a:r>
              <a:rPr lang="hr-HR" dirty="0" smtClean="0"/>
              <a:t>neretvanske </a:t>
            </a:r>
            <a:r>
              <a:rPr lang="hr-HR" dirty="0"/>
              <a:t>županije, Zajednica tehničke kulture Grada Dubrovnika, Udruga za mlade Maro i Baro, Udruga za razvoj civilnog društva Bonsai, Udruga za promicanje medijske kulture „Luža“ , Udruga RC </a:t>
            </a:r>
            <a:r>
              <a:rPr lang="hr-HR" dirty="0" smtClean="0"/>
              <a:t>model</a:t>
            </a:r>
            <a:r>
              <a:rPr lang="en-US" dirty="0" smtClean="0"/>
              <a:t>i</a:t>
            </a:r>
            <a:r>
              <a:rPr lang="hr-HR" dirty="0" smtClean="0"/>
              <a:t> </a:t>
            </a:r>
            <a:r>
              <a:rPr lang="hr-HR" dirty="0"/>
              <a:t>Dubrovnik, Centar za karijere mladih Dubrovnik i Udruga za kreativno-održivi razvoj i konkurentnost.</a:t>
            </a:r>
          </a:p>
          <a:p>
            <a:pPr lvl="0"/>
            <a:r>
              <a:rPr lang="hr-HR" dirty="0" smtClean="0"/>
              <a:t>Zaključ</a:t>
            </a:r>
            <a:r>
              <a:rPr lang="en-US" dirty="0" err="1" smtClean="0"/>
              <a:t>ka</a:t>
            </a:r>
            <a:r>
              <a:rPr lang="hr-HR" dirty="0" smtClean="0"/>
              <a:t> </a:t>
            </a:r>
            <a:r>
              <a:rPr lang="en-US" dirty="0" smtClean="0"/>
              <a:t>g</a:t>
            </a:r>
            <a:r>
              <a:rPr lang="hr-HR" dirty="0" smtClean="0"/>
              <a:t>radonačelnika</a:t>
            </a:r>
            <a:r>
              <a:rPr lang="en-US" dirty="0" smtClean="0"/>
              <a:t> </a:t>
            </a:r>
            <a:r>
              <a:rPr lang="en-US" dirty="0" err="1" smtClean="0"/>
              <a:t>Grada</a:t>
            </a:r>
            <a:r>
              <a:rPr lang="en-US" dirty="0" smtClean="0"/>
              <a:t> </a:t>
            </a:r>
            <a:r>
              <a:rPr lang="en-US" dirty="0" err="1" smtClean="0"/>
              <a:t>Dubrovnika</a:t>
            </a:r>
            <a:r>
              <a:rPr lang="en-US" dirty="0" smtClean="0"/>
              <a:t> </a:t>
            </a:r>
            <a:r>
              <a:rPr lang="hr-HR" dirty="0" smtClean="0"/>
              <a:t>o </a:t>
            </a:r>
            <a:r>
              <a:rPr lang="hr-HR" dirty="0"/>
              <a:t>korištenju objekta lučke suprastrukture </a:t>
            </a:r>
            <a:r>
              <a:rPr lang="en-US" dirty="0" err="1" smtClean="0"/>
              <a:t>za</a:t>
            </a:r>
            <a:r>
              <a:rPr lang="en-US" dirty="0" smtClean="0"/>
              <a:t> </a:t>
            </a:r>
            <a:r>
              <a:rPr lang="hr-HR" dirty="0" smtClean="0"/>
              <a:t>razvojn</a:t>
            </a:r>
            <a:r>
              <a:rPr lang="en-US" dirty="0" smtClean="0"/>
              <a:t>i</a:t>
            </a:r>
            <a:r>
              <a:rPr lang="hr-HR" dirty="0" smtClean="0"/>
              <a:t> inkubator Centar </a:t>
            </a:r>
            <a:r>
              <a:rPr lang="hr-HR" dirty="0"/>
              <a:t>za mlade </a:t>
            </a:r>
            <a:r>
              <a:rPr lang="hr-HR" dirty="0" smtClean="0"/>
              <a:t>Dubrovnik</a:t>
            </a:r>
            <a:r>
              <a:rPr lang="en-US" dirty="0" smtClean="0"/>
              <a:t>, </a:t>
            </a:r>
            <a:r>
              <a:rPr lang="en-US" dirty="0" err="1" smtClean="0"/>
              <a:t>temeljem</a:t>
            </a:r>
            <a:r>
              <a:rPr lang="en-US" dirty="0" smtClean="0"/>
              <a:t> </a:t>
            </a:r>
            <a:r>
              <a:rPr lang="en-US" dirty="0" err="1" smtClean="0"/>
              <a:t>kojeg</a:t>
            </a:r>
            <a:r>
              <a:rPr lang="en-US" dirty="0" smtClean="0"/>
              <a:t> Grad Dubrovnik </a:t>
            </a:r>
            <a:r>
              <a:rPr lang="en-US" dirty="0" err="1" smtClean="0"/>
              <a:t>snosi</a:t>
            </a:r>
            <a:r>
              <a:rPr lang="en-US" dirty="0" smtClean="0"/>
              <a:t> </a:t>
            </a:r>
            <a:r>
              <a:rPr lang="en-US" dirty="0" err="1" smtClean="0"/>
              <a:t>sve</a:t>
            </a:r>
            <a:r>
              <a:rPr lang="en-US" dirty="0" smtClean="0"/>
              <a:t> </a:t>
            </a:r>
            <a:r>
              <a:rPr lang="en-US" dirty="0" err="1" smtClean="0"/>
              <a:t>troškove</a:t>
            </a:r>
            <a:r>
              <a:rPr lang="en-US" dirty="0" smtClean="0"/>
              <a:t> </a:t>
            </a:r>
            <a:r>
              <a:rPr lang="en-US" dirty="0" err="1" smtClean="0"/>
              <a:t>zakupa</a:t>
            </a:r>
            <a:r>
              <a:rPr lang="en-US" dirty="0" smtClean="0"/>
              <a:t> </a:t>
            </a:r>
            <a:r>
              <a:rPr lang="en-US" dirty="0" err="1" smtClean="0"/>
              <a:t>prostora</a:t>
            </a:r>
            <a:r>
              <a:rPr lang="en-US" dirty="0" smtClean="0"/>
              <a:t> i </a:t>
            </a:r>
            <a:r>
              <a:rPr lang="en-US" dirty="0" err="1" smtClean="0"/>
              <a:t>tzv</a:t>
            </a:r>
            <a:r>
              <a:rPr lang="en-US" dirty="0" smtClean="0"/>
              <a:t>. </a:t>
            </a:r>
            <a:r>
              <a:rPr lang="en-US" dirty="0" err="1" smtClean="0"/>
              <a:t>režijske</a:t>
            </a:r>
            <a:r>
              <a:rPr lang="en-US" dirty="0" smtClean="0"/>
              <a:t> </a:t>
            </a:r>
            <a:r>
              <a:rPr lang="en-US" dirty="0" err="1" smtClean="0"/>
              <a:t>troškove</a:t>
            </a:r>
            <a:r>
              <a:rPr lang="en-US" dirty="0" smtClean="0"/>
              <a:t> (</a:t>
            </a:r>
            <a:r>
              <a:rPr lang="en-US" dirty="0" err="1" smtClean="0"/>
              <a:t>vodoopskrba</a:t>
            </a:r>
            <a:r>
              <a:rPr lang="en-US" dirty="0" smtClean="0"/>
              <a:t> i </a:t>
            </a:r>
            <a:r>
              <a:rPr lang="en-US" dirty="0" err="1" smtClean="0"/>
              <a:t>kanalizacija</a:t>
            </a:r>
            <a:r>
              <a:rPr lang="en-US" dirty="0" smtClean="0"/>
              <a:t>, </a:t>
            </a:r>
            <a:r>
              <a:rPr lang="en-US" dirty="0" err="1" smtClean="0"/>
              <a:t>elektroopskrba</a:t>
            </a:r>
            <a:r>
              <a:rPr lang="en-US" dirty="0" smtClean="0"/>
              <a:t>, </a:t>
            </a:r>
            <a:r>
              <a:rPr lang="en-US" dirty="0" err="1" smtClean="0"/>
              <a:t>komunalne</a:t>
            </a:r>
            <a:r>
              <a:rPr lang="en-US" dirty="0" smtClean="0"/>
              <a:t> </a:t>
            </a:r>
            <a:r>
              <a:rPr lang="en-US" dirty="0" err="1" smtClean="0"/>
              <a:t>usluge</a:t>
            </a:r>
            <a:r>
              <a:rPr lang="en-US" dirty="0"/>
              <a:t> i</a:t>
            </a:r>
            <a:r>
              <a:rPr lang="en-US" dirty="0" smtClean="0"/>
              <a:t> dr.).</a:t>
            </a:r>
          </a:p>
          <a:p>
            <a:pPr lvl="0"/>
            <a:endParaRPr lang="hr-HR" dirty="0"/>
          </a:p>
          <a:p>
            <a:pPr marL="0" indent="0" fontAlgn="auto">
              <a:buFont typeface="Arial" panose="020B0604020202020204" pitchFamily="34" charset="0"/>
              <a:buNone/>
              <a:defRPr/>
            </a:pPr>
            <a:endParaRPr lang="hr-HR" dirty="0"/>
          </a:p>
          <a:p>
            <a:pPr marL="0" indent="0" fontAlgn="auto">
              <a:buFont typeface="Arial" panose="020B0604020202020204" pitchFamily="34" charset="0"/>
              <a:buNone/>
              <a:defRPr/>
            </a:pPr>
            <a:endParaRPr lang="hr-H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B4064E-AEA1-473D-A013-921067129F71}"/>
              </a:ext>
            </a:extLst>
          </p:cNvPr>
          <p:cNvSpPr>
            <a:spLocks noGrp="1"/>
          </p:cNvSpPr>
          <p:nvPr>
            <p:ph type="title"/>
          </p:nvPr>
        </p:nvSpPr>
        <p:spPr>
          <a:xfrm>
            <a:off x="609600" y="274638"/>
            <a:ext cx="7924800" cy="561975"/>
          </a:xfrm>
        </p:spPr>
        <p:txBody>
          <a:bodyPr/>
          <a:lstStyle/>
          <a:p>
            <a:pPr fontAlgn="auto">
              <a:spcAft>
                <a:spcPts val="0"/>
              </a:spcAft>
              <a:defRPr/>
            </a:pPr>
            <a:r>
              <a:rPr lang="hr-HR" dirty="0"/>
              <a:t>Novi centar za mlade</a:t>
            </a:r>
          </a:p>
        </p:txBody>
      </p:sp>
      <p:sp>
        <p:nvSpPr>
          <p:cNvPr id="3" name="Content Placeholder 2">
            <a:extLst>
              <a:ext uri="{FF2B5EF4-FFF2-40B4-BE49-F238E27FC236}">
                <a16:creationId xmlns="" xmlns:a16="http://schemas.microsoft.com/office/drawing/2014/main" id="{A73264EE-9FB1-4ACB-819C-1F5E6E39E96B}"/>
              </a:ext>
            </a:extLst>
          </p:cNvPr>
          <p:cNvSpPr>
            <a:spLocks noGrp="1"/>
          </p:cNvSpPr>
          <p:nvPr>
            <p:ph sz="quarter" idx="13"/>
          </p:nvPr>
        </p:nvSpPr>
        <p:spPr/>
        <p:txBody>
          <a:bodyPr/>
          <a:lstStyle/>
          <a:p>
            <a:pPr fontAlgn="auto">
              <a:defRPr/>
            </a:pPr>
            <a:endParaRPr lang="hr-H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7"/>
            <a:ext cx="7776864"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smtClean="0"/>
              <a:t>Novi </a:t>
            </a:r>
            <a:r>
              <a:rPr lang="en-US" dirty="0" err="1" smtClean="0"/>
              <a:t>centar</a:t>
            </a:r>
            <a:r>
              <a:rPr lang="en-US" dirty="0" smtClean="0"/>
              <a:t> </a:t>
            </a:r>
            <a:r>
              <a:rPr lang="en-US" dirty="0" err="1" smtClean="0"/>
              <a:t>za</a:t>
            </a:r>
            <a:r>
              <a:rPr lang="en-US" dirty="0" smtClean="0"/>
              <a:t> </a:t>
            </a:r>
            <a:r>
              <a:rPr lang="en-US" dirty="0" err="1" smtClean="0"/>
              <a:t>mlade</a:t>
            </a:r>
            <a:r>
              <a:rPr lang="en-US" dirty="0" smtClean="0"/>
              <a:t> </a:t>
            </a:r>
            <a:endParaRPr lang="hr-HR" dirty="0"/>
          </a:p>
        </p:txBody>
      </p:sp>
      <p:sp>
        <p:nvSpPr>
          <p:cNvPr id="3" name="Rezervirano mjesto sadržaja 2"/>
          <p:cNvSpPr>
            <a:spLocks noGrp="1"/>
          </p:cNvSpPr>
          <p:nvPr>
            <p:ph sz="quarter" idx="13"/>
          </p:nvPr>
        </p:nvSpPr>
        <p:spPr/>
        <p:txBody>
          <a:bodyPr/>
          <a:lstStyle/>
          <a:p>
            <a:endParaRPr lang="hr-H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560840" cy="394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682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Programska</a:t>
            </a:r>
            <a:r>
              <a:rPr lang="en-US" dirty="0" smtClean="0"/>
              <a:t> </a:t>
            </a:r>
            <a:r>
              <a:rPr lang="en-US" dirty="0" err="1" smtClean="0"/>
              <a:t>shema</a:t>
            </a:r>
            <a:endParaRPr lang="hr-HR" dirty="0"/>
          </a:p>
        </p:txBody>
      </p:sp>
      <p:pic>
        <p:nvPicPr>
          <p:cNvPr id="3074" name="Picture 2"/>
          <p:cNvPicPr>
            <a:picLocks noGrp="1" noChangeAspect="1" noChangeArrowheads="1"/>
          </p:cNvPicPr>
          <p:nvPr>
            <p:ph sz="quarter" idx="13"/>
          </p:nvPr>
        </p:nvPicPr>
        <p:blipFill>
          <a:blip r:embed="rId2" cstate="print">
            <a:lum bright="-21000"/>
            <a:extLst>
              <a:ext uri="{28A0092B-C50C-407E-A947-70E740481C1C}">
                <a14:useLocalDpi xmlns:a14="http://schemas.microsoft.com/office/drawing/2010/main" val="0"/>
              </a:ext>
            </a:extLst>
          </a:blip>
          <a:srcRect/>
          <a:stretch>
            <a:fillRect/>
          </a:stretch>
        </p:blipFill>
        <p:spPr bwMode="auto">
          <a:xfrm>
            <a:off x="755576" y="1600200"/>
            <a:ext cx="7704856" cy="4114800"/>
          </a:xfrm>
          <a:prstGeom prst="rect">
            <a:avLst/>
          </a:prstGeom>
          <a:noFill/>
          <a:ln>
            <a:noFill/>
          </a:ln>
          <a:effectLst>
            <a:glow rad="127000">
              <a:schemeClr val="tx1"/>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025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Programska</a:t>
            </a:r>
            <a:r>
              <a:rPr lang="en-US" dirty="0" smtClean="0"/>
              <a:t> </a:t>
            </a:r>
            <a:r>
              <a:rPr lang="en-US" dirty="0" err="1" smtClean="0"/>
              <a:t>shema</a:t>
            </a:r>
            <a:endParaRPr lang="hr-HR" dirty="0"/>
          </a:p>
        </p:txBody>
      </p:sp>
      <p:sp>
        <p:nvSpPr>
          <p:cNvPr id="3" name="Rezervirano mjesto sadržaja 2"/>
          <p:cNvSpPr>
            <a:spLocks noGrp="1"/>
          </p:cNvSpPr>
          <p:nvPr>
            <p:ph sz="quarter" idx="13"/>
          </p:nvPr>
        </p:nvSpPr>
        <p:spPr/>
        <p:txBody>
          <a:bodyPr>
            <a:normAutofit fontScale="55000" lnSpcReduction="20000"/>
          </a:bodyPr>
          <a:lstStyle/>
          <a:p>
            <a:r>
              <a:rPr lang="en-US" b="1" dirty="0"/>
              <a:t>P</a:t>
            </a:r>
            <a:r>
              <a:rPr lang="hr-HR" b="1" dirty="0" smtClean="0"/>
              <a:t>rostor</a:t>
            </a:r>
            <a:r>
              <a:rPr lang="en-US" b="1" dirty="0" smtClean="0"/>
              <a:t> u </a:t>
            </a:r>
            <a:r>
              <a:rPr lang="en-US" b="1" dirty="0" err="1" smtClean="0"/>
              <a:t>Luci</a:t>
            </a:r>
            <a:r>
              <a:rPr lang="en-US" b="1" dirty="0" smtClean="0"/>
              <a:t> </a:t>
            </a:r>
            <a:r>
              <a:rPr lang="en-US" b="1" dirty="0" err="1" smtClean="0"/>
              <a:t>Gruž</a:t>
            </a:r>
            <a:endParaRPr lang="hr-HR" dirty="0"/>
          </a:p>
          <a:p>
            <a:r>
              <a:rPr lang="hr-HR" dirty="0"/>
              <a:t>- multifunkcionalan prostor koji će </a:t>
            </a:r>
            <a:r>
              <a:rPr lang="en-US" dirty="0" smtClean="0"/>
              <a:t>se </a:t>
            </a:r>
            <a:r>
              <a:rPr lang="hr-HR" dirty="0" smtClean="0"/>
              <a:t>dav</a:t>
            </a:r>
            <a:r>
              <a:rPr lang="en-US" dirty="0" err="1" smtClean="0"/>
              <a:t>ati</a:t>
            </a:r>
            <a:r>
              <a:rPr lang="hr-HR" dirty="0" smtClean="0"/>
              <a:t> </a:t>
            </a:r>
            <a:r>
              <a:rPr lang="hr-HR" dirty="0"/>
              <a:t>na korištenje udrugama koje se bave mladima po osnovi programa rada Centra za mlade, </a:t>
            </a:r>
            <a:r>
              <a:rPr lang="en-US" dirty="0" smtClean="0"/>
              <a:t>a </a:t>
            </a:r>
            <a:r>
              <a:rPr lang="hr-HR" dirty="0" smtClean="0"/>
              <a:t>koji </a:t>
            </a:r>
            <a:r>
              <a:rPr lang="hr-HR" dirty="0"/>
              <a:t>će </a:t>
            </a:r>
            <a:r>
              <a:rPr lang="en-US" dirty="0" smtClean="0"/>
              <a:t>se</a:t>
            </a:r>
            <a:r>
              <a:rPr lang="hr-HR" dirty="0" smtClean="0"/>
              <a:t> nap</a:t>
            </a:r>
            <a:r>
              <a:rPr lang="en-US" dirty="0" err="1" smtClean="0"/>
              <a:t>aviti</a:t>
            </a:r>
            <a:r>
              <a:rPr lang="hr-HR" dirty="0" smtClean="0"/>
              <a:t> </a:t>
            </a:r>
            <a:r>
              <a:rPr lang="hr-HR" dirty="0"/>
              <a:t>u suradnji sa </a:t>
            </a:r>
            <a:r>
              <a:rPr lang="hr-HR" dirty="0" smtClean="0"/>
              <a:t>tim </a:t>
            </a:r>
            <a:r>
              <a:rPr lang="hr-HR" dirty="0"/>
              <a:t>udrugama;</a:t>
            </a:r>
          </a:p>
          <a:p>
            <a:r>
              <a:rPr lang="hr-HR" dirty="0"/>
              <a:t>- prostor za druženje, kulturno-umjetničke aktivnosti, aktivnosti po izboru mladih, edukacije, radionice </a:t>
            </a:r>
          </a:p>
          <a:p>
            <a:r>
              <a:rPr lang="hr-HR" dirty="0"/>
              <a:t>Uprava centra bi imala zaposlenog jednog djelatnika na poslovima razvoja i održavanja projekta te jednog na </a:t>
            </a:r>
            <a:r>
              <a:rPr lang="hr-HR" dirty="0" smtClean="0"/>
              <a:t>poslovim</a:t>
            </a:r>
            <a:r>
              <a:rPr lang="en-US" dirty="0" smtClean="0"/>
              <a:t>a</a:t>
            </a:r>
            <a:r>
              <a:rPr lang="hr-HR" dirty="0" smtClean="0"/>
              <a:t> </a:t>
            </a:r>
            <a:r>
              <a:rPr lang="hr-HR" dirty="0"/>
              <a:t>održavanja i nadzora prostora.</a:t>
            </a:r>
          </a:p>
          <a:p>
            <a:endParaRPr lang="hr-HR" dirty="0"/>
          </a:p>
          <a:p>
            <a:r>
              <a:rPr lang="hr-HR" dirty="0" smtClean="0"/>
              <a:t>Raspored </a:t>
            </a:r>
            <a:r>
              <a:rPr lang="hr-HR" dirty="0"/>
              <a:t>prostorija:</a:t>
            </a:r>
          </a:p>
          <a:p>
            <a:pPr lvl="0"/>
            <a:r>
              <a:rPr lang="hr-HR" dirty="0" smtClean="0"/>
              <a:t>S</a:t>
            </a:r>
            <a:r>
              <a:rPr lang="en-US" dirty="0" smtClean="0"/>
              <a:t>TEM</a:t>
            </a:r>
            <a:r>
              <a:rPr lang="hr-HR" dirty="0" smtClean="0"/>
              <a:t> </a:t>
            </a:r>
            <a:r>
              <a:rPr lang="hr-HR" dirty="0"/>
              <a:t>prostor: edukacija iz područja informatike, robotike, elektrotehnike</a:t>
            </a:r>
          </a:p>
          <a:p>
            <a:pPr lvl="0"/>
            <a:r>
              <a:rPr lang="hr-HR" dirty="0"/>
              <a:t>Znanstveni laboratorij</a:t>
            </a:r>
          </a:p>
          <a:p>
            <a:pPr lvl="0"/>
            <a:r>
              <a:rPr lang="hr-HR" dirty="0"/>
              <a:t>Igraonica - učionica: igranje </a:t>
            </a:r>
            <a:r>
              <a:rPr lang="hr-HR" dirty="0" err="1"/>
              <a:t>board</a:t>
            </a:r>
            <a:r>
              <a:rPr lang="hr-HR" dirty="0"/>
              <a:t> igara, izrada umjetničkih grupnih radova i druge grupne aktivnosti prostor za sastanke, neformalno učenje, prezentacije, edukativne radionice</a:t>
            </a:r>
          </a:p>
          <a:p>
            <a:pPr lvl="0"/>
            <a:r>
              <a:rPr lang="hr-HR" dirty="0"/>
              <a:t>Dnevni boravak sa kuhinjom: prostor za edukaciju iz zdrave prehrane, druženje, igranje biljara, stolnog nogometa – isključivo bezalkoholna pića i zdrava hrana</a:t>
            </a:r>
          </a:p>
          <a:p>
            <a:pPr lvl="0"/>
            <a:r>
              <a:rPr lang="hr-HR" dirty="0"/>
              <a:t>Savjetovalište: prostor za individualno i grupno savjetovanje.</a:t>
            </a:r>
          </a:p>
          <a:p>
            <a:pPr lvl="0"/>
            <a:r>
              <a:rPr lang="hr-HR" dirty="0" err="1"/>
              <a:t>Info</a:t>
            </a:r>
            <a:r>
              <a:rPr lang="hr-HR" dirty="0"/>
              <a:t> pult – </a:t>
            </a:r>
            <a:r>
              <a:rPr lang="hr-HR" dirty="0" err="1"/>
              <a:t>info</a:t>
            </a:r>
            <a:r>
              <a:rPr lang="hr-HR" dirty="0"/>
              <a:t> centar</a:t>
            </a:r>
          </a:p>
          <a:p>
            <a:pPr lvl="0"/>
            <a:r>
              <a:rPr lang="hr-HR" dirty="0"/>
              <a:t>Volonterski centar – centar za regrutaciju i savjetovanje  volontera</a:t>
            </a:r>
          </a:p>
          <a:p>
            <a:pPr lvl="0"/>
            <a:r>
              <a:rPr lang="hr-HR" dirty="0" smtClean="0"/>
              <a:t>Filmski </a:t>
            </a:r>
            <a:r>
              <a:rPr lang="hr-HR" dirty="0"/>
              <a:t>i foto studio </a:t>
            </a:r>
          </a:p>
          <a:p>
            <a:endParaRPr lang="hr-HR" dirty="0"/>
          </a:p>
          <a:p>
            <a:r>
              <a:rPr lang="hr-HR" b="1" dirty="0"/>
              <a:t>Financiranje Centra </a:t>
            </a:r>
            <a:r>
              <a:rPr lang="hr-HR" b="1" dirty="0" smtClean="0"/>
              <a:t>se provodi</a:t>
            </a:r>
            <a:r>
              <a:rPr lang="en-US" b="1" dirty="0" smtClean="0"/>
              <a:t> </a:t>
            </a:r>
            <a:r>
              <a:rPr lang="hr-HR" b="1" dirty="0" smtClean="0"/>
              <a:t>putem </a:t>
            </a:r>
            <a:r>
              <a:rPr lang="hr-HR" b="1" dirty="0"/>
              <a:t>javnog poziva za sadržaj </a:t>
            </a:r>
            <a:r>
              <a:rPr lang="en-US" b="1" dirty="0" smtClean="0"/>
              <a:t>C</a:t>
            </a:r>
            <a:r>
              <a:rPr lang="hr-HR" b="1" dirty="0" smtClean="0"/>
              <a:t>entra </a:t>
            </a:r>
            <a:r>
              <a:rPr lang="en-US" b="1" dirty="0" err="1" smtClean="0"/>
              <a:t>za</a:t>
            </a:r>
            <a:r>
              <a:rPr lang="en-US" b="1" dirty="0" smtClean="0"/>
              <a:t> </a:t>
            </a:r>
            <a:r>
              <a:rPr lang="en-US" b="1" dirty="0" err="1" smtClean="0"/>
              <a:t>mlade</a:t>
            </a:r>
            <a:r>
              <a:rPr lang="en-US" b="1" dirty="0" smtClean="0"/>
              <a:t>, </a:t>
            </a:r>
            <a:r>
              <a:rPr lang="hr-HR" b="1" dirty="0" smtClean="0"/>
              <a:t>a </a:t>
            </a:r>
            <a:r>
              <a:rPr lang="hr-HR" b="1" dirty="0"/>
              <a:t>u suradnji sa udrugama mladih i za mlade. Infrastrukturni </a:t>
            </a:r>
            <a:r>
              <a:rPr lang="hr-HR" b="1" dirty="0" smtClean="0"/>
              <a:t>troš</a:t>
            </a:r>
            <a:r>
              <a:rPr lang="en-US" b="1" dirty="0" err="1" smtClean="0"/>
              <a:t>kovi</a:t>
            </a:r>
            <a:r>
              <a:rPr lang="hr-HR" b="1" dirty="0" smtClean="0"/>
              <a:t> </a:t>
            </a:r>
            <a:r>
              <a:rPr lang="hr-HR" b="1" dirty="0"/>
              <a:t>režije, </a:t>
            </a:r>
            <a:r>
              <a:rPr lang="hr-HR" b="1" dirty="0" smtClean="0"/>
              <a:t>održavanje</a:t>
            </a:r>
            <a:r>
              <a:rPr lang="en-US" b="1" dirty="0" smtClean="0"/>
              <a:t> </a:t>
            </a:r>
            <a:r>
              <a:rPr lang="hr-HR" b="1" dirty="0" smtClean="0"/>
              <a:t>financira</a:t>
            </a:r>
            <a:r>
              <a:rPr lang="en-US" b="1" dirty="0" smtClean="0"/>
              <a:t> se</a:t>
            </a:r>
            <a:r>
              <a:rPr lang="hr-HR" b="1" dirty="0" smtClean="0"/>
              <a:t> </a:t>
            </a:r>
            <a:r>
              <a:rPr lang="en-US" b="1" dirty="0" err="1" smtClean="0"/>
              <a:t>iz</a:t>
            </a:r>
            <a:r>
              <a:rPr lang="hr-HR" b="1" dirty="0" smtClean="0"/>
              <a:t> </a:t>
            </a:r>
            <a:r>
              <a:rPr lang="en-US" b="1" dirty="0" err="1" smtClean="0"/>
              <a:t>proračuna</a:t>
            </a:r>
            <a:r>
              <a:rPr lang="en-US" b="1" dirty="0" smtClean="0"/>
              <a:t> </a:t>
            </a:r>
            <a:r>
              <a:rPr lang="en-US" b="1" dirty="0" err="1" smtClean="0"/>
              <a:t>Grada</a:t>
            </a:r>
            <a:r>
              <a:rPr lang="en-US" b="1" dirty="0" smtClean="0"/>
              <a:t> </a:t>
            </a:r>
            <a:r>
              <a:rPr lang="en-US" b="1" dirty="0" err="1" smtClean="0"/>
              <a:t>Dubrovnika</a:t>
            </a:r>
            <a:r>
              <a:rPr lang="en-US" b="1" dirty="0" smtClean="0"/>
              <a:t>.</a:t>
            </a:r>
            <a:endParaRPr lang="hr-HR" dirty="0"/>
          </a:p>
          <a:p>
            <a:endParaRPr lang="hr-HR" dirty="0"/>
          </a:p>
        </p:txBody>
      </p:sp>
    </p:spTree>
    <p:extLst>
      <p:ext uri="{BB962C8B-B14F-4D97-AF65-F5344CB8AC3E}">
        <p14:creationId xmlns:p14="http://schemas.microsoft.com/office/powerpoint/2010/main" val="1740478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STRATEŠKI PLAN CENTRA ZA MLADE DUBROVNIK</a:t>
            </a:r>
            <a:endParaRPr lang="en-US" dirty="0"/>
          </a:p>
        </p:txBody>
      </p:sp>
      <p:sp>
        <p:nvSpPr>
          <p:cNvPr id="3" name="Content Placeholder 2"/>
          <p:cNvSpPr>
            <a:spLocks noGrp="1"/>
          </p:cNvSpPr>
          <p:nvPr>
            <p:ph sz="quarter" idx="13"/>
          </p:nvPr>
        </p:nvSpPr>
        <p:spPr/>
        <p:txBody>
          <a:bodyPr>
            <a:normAutofit fontScale="92500" lnSpcReduction="10000"/>
          </a:bodyPr>
          <a:lstStyle/>
          <a:p>
            <a:r>
              <a:rPr lang="vi-VN" dirty="0"/>
              <a:t>Udruge povezane Ugovorom o poslovno-tehničkoj suradnji na platformi Centra za mlade Dubrovnik na koordinacijskom online sastanku, održanom 15. </a:t>
            </a:r>
            <a:r>
              <a:rPr lang="vi-VN" dirty="0" smtClean="0"/>
              <a:t>ožujka</a:t>
            </a:r>
            <a:r>
              <a:rPr lang="en-US" dirty="0" smtClean="0"/>
              <a:t> </a:t>
            </a:r>
            <a:r>
              <a:rPr lang="en-US" dirty="0" smtClean="0">
                <a:latin typeface="Tahoma" pitchFamily="34" charset="0"/>
                <a:ea typeface="Tahoma" pitchFamily="34" charset="0"/>
                <a:cs typeface="Tahoma" pitchFamily="34" charset="0"/>
              </a:rPr>
              <a:t>2021</a:t>
            </a:r>
            <a:r>
              <a:rPr lang="en-US" dirty="0" smtClean="0"/>
              <a:t>.</a:t>
            </a:r>
            <a:r>
              <a:rPr lang="vi-VN" dirty="0" smtClean="0"/>
              <a:t>, </a:t>
            </a:r>
            <a:r>
              <a:rPr lang="vi-VN" dirty="0"/>
              <a:t>usvojile su Strateški plan Centra za mlade Dubrovnik za razdoblje od 2021. do 2023. </a:t>
            </a:r>
          </a:p>
          <a:p>
            <a:endParaRPr lang="vi-VN" dirty="0"/>
          </a:p>
          <a:p>
            <a:r>
              <a:rPr lang="vi-VN" dirty="0"/>
              <a:t>Strateški plan Centra za mlade Dubrovnik kvalitetan je i sveobuhvalan dokument, koji je temelj za unaprjeđenje partnerskog odnosa s Gradom Dubrovnikom, kao i za značajnije povlačenje sredstava iz nacionalnih i europskih fondova. Uz analizu postojećeg stanja, ovaj strateški dokument donosi i analizu konteksta i relevantnih politika, analizu vanjskog i unutrašnjeg okruženja (SWOT i PESTE), misiju, viziju i vrijednosti Centra, izvore financiranja te strateške ciljeve za razdoblje od 2021. do 2023. Na sastanku je prihvaćen i nacrt Akcijskog plana Centra za mlade za 2021</a:t>
            </a:r>
            <a:r>
              <a:rPr lang="vi-VN" dirty="0" smtClean="0"/>
              <a:t>. </a:t>
            </a:r>
            <a:endParaRPr lang="vi-VN" dirty="0"/>
          </a:p>
          <a:p>
            <a:endParaRPr lang="vi-VN" dirty="0"/>
          </a:p>
          <a:p>
            <a:r>
              <a:rPr lang="en-US" dirty="0" err="1" smtClean="0">
                <a:latin typeface="Tahoma" pitchFamily="34" charset="0"/>
                <a:ea typeface="Tahoma" pitchFamily="34" charset="0"/>
                <a:cs typeface="Tahoma" pitchFamily="34" charset="0"/>
              </a:rPr>
              <a:t>Dogovoren</a:t>
            </a:r>
            <a:r>
              <a:rPr lang="en-US" dirty="0" smtClean="0">
                <a:latin typeface="Tahoma" pitchFamily="34" charset="0"/>
                <a:ea typeface="Tahoma" pitchFamily="34" charset="0"/>
                <a:cs typeface="Tahoma" pitchFamily="34" charset="0"/>
              </a:rPr>
              <a:t> je </a:t>
            </a:r>
            <a:r>
              <a:rPr lang="en-US" dirty="0"/>
              <a:t>i</a:t>
            </a:r>
            <a:r>
              <a:rPr lang="en-US" dirty="0" smtClean="0"/>
              <a:t> </a:t>
            </a:r>
            <a:r>
              <a:rPr lang="vi-VN" dirty="0" smtClean="0"/>
              <a:t>preustroj </a:t>
            </a:r>
            <a:r>
              <a:rPr lang="vi-VN" dirty="0"/>
              <a:t>upravljačkog modela Centra za mlade i pojedinih radnih skupina unutar Prostorno-tehničkog i Programskog vijeća.</a:t>
            </a:r>
            <a:endParaRPr lang="en-US" dirty="0"/>
          </a:p>
        </p:txBody>
      </p:sp>
    </p:spTree>
    <p:extLst>
      <p:ext uri="{BB962C8B-B14F-4D97-AF65-F5344CB8AC3E}">
        <p14:creationId xmlns:p14="http://schemas.microsoft.com/office/powerpoint/2010/main" val="2326336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Budućnost</a:t>
            </a:r>
            <a:r>
              <a:rPr lang="en-US" dirty="0" smtClean="0"/>
              <a:t> </a:t>
            </a:r>
            <a:r>
              <a:rPr lang="en-US" dirty="0" err="1" smtClean="0"/>
              <a:t>razvoja</a:t>
            </a:r>
            <a:r>
              <a:rPr lang="en-US" dirty="0" smtClean="0"/>
              <a:t> CENTRA ZA MLADE</a:t>
            </a:r>
            <a:endParaRPr lang="hr-HR" dirty="0"/>
          </a:p>
        </p:txBody>
      </p:sp>
      <p:sp>
        <p:nvSpPr>
          <p:cNvPr id="3" name="Rezervirano mjesto sadržaja 2"/>
          <p:cNvSpPr>
            <a:spLocks noGrp="1"/>
          </p:cNvSpPr>
          <p:nvPr>
            <p:ph sz="quarter" idx="13"/>
          </p:nvPr>
        </p:nvSpPr>
        <p:spPr/>
        <p:txBody>
          <a:bodyPr/>
          <a:lstStyle/>
          <a:p>
            <a:endParaRPr lang="en-US" dirty="0" smtClean="0"/>
          </a:p>
          <a:p>
            <a:endParaRPr lang="hr-HR" dirty="0"/>
          </a:p>
        </p:txBody>
      </p:sp>
      <p:pic>
        <p:nvPicPr>
          <p:cNvPr id="4" name="image2.png"/>
          <p:cNvPicPr/>
          <p:nvPr/>
        </p:nvPicPr>
        <p:blipFill>
          <a:blip r:embed="rId2"/>
          <a:srcRect/>
          <a:stretch>
            <a:fillRect/>
          </a:stretch>
        </p:blipFill>
        <p:spPr>
          <a:xfrm>
            <a:off x="2370455" y="1774825"/>
            <a:ext cx="4403090" cy="3308350"/>
          </a:xfrm>
          <a:prstGeom prst="rect">
            <a:avLst/>
          </a:prstGeom>
          <a:ln/>
        </p:spPr>
      </p:pic>
    </p:spTree>
    <p:extLst>
      <p:ext uri="{BB962C8B-B14F-4D97-AF65-F5344CB8AC3E}">
        <p14:creationId xmlns:p14="http://schemas.microsoft.com/office/powerpoint/2010/main" val="3841525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46467D-5E31-4C12-AD5E-11AA968A228F}"/>
              </a:ext>
            </a:extLst>
          </p:cNvPr>
          <p:cNvSpPr>
            <a:spLocks noGrp="1"/>
          </p:cNvSpPr>
          <p:nvPr>
            <p:ph type="title"/>
          </p:nvPr>
        </p:nvSpPr>
        <p:spPr/>
        <p:txBody>
          <a:bodyPr/>
          <a:lstStyle/>
          <a:p>
            <a:pPr fontAlgn="auto">
              <a:spcAft>
                <a:spcPts val="0"/>
              </a:spcAft>
              <a:defRPr/>
            </a:pPr>
            <a:r>
              <a:rPr lang="hr-HR" dirty="0"/>
              <a:t>Nacionalni program za mlade </a:t>
            </a:r>
            <a:r>
              <a:rPr lang="hr-HR" dirty="0" smtClean="0"/>
              <a:t>2014-2017</a:t>
            </a:r>
            <a:r>
              <a:rPr lang="en-US" dirty="0" smtClean="0"/>
              <a:t>.</a:t>
            </a:r>
            <a:endParaRPr lang="hr-HR" dirty="0"/>
          </a:p>
        </p:txBody>
      </p:sp>
      <p:sp>
        <p:nvSpPr>
          <p:cNvPr id="3" name="Content Placeholder 2">
            <a:extLst>
              <a:ext uri="{FF2B5EF4-FFF2-40B4-BE49-F238E27FC236}">
                <a16:creationId xmlns="" xmlns:a16="http://schemas.microsoft.com/office/drawing/2014/main" id="{BC17262D-4501-4B5C-A188-0B8DAC9F41FA}"/>
              </a:ext>
            </a:extLst>
          </p:cNvPr>
          <p:cNvSpPr>
            <a:spLocks noGrp="1"/>
          </p:cNvSpPr>
          <p:nvPr>
            <p:ph sz="quarter" idx="13"/>
          </p:nvPr>
        </p:nvSpPr>
        <p:spPr/>
        <p:txBody>
          <a:bodyPr>
            <a:normAutofit fontScale="85000" lnSpcReduction="20000"/>
          </a:bodyPr>
          <a:lstStyle/>
          <a:p>
            <a:pPr fontAlgn="auto">
              <a:defRPr/>
            </a:pPr>
            <a:r>
              <a:rPr lang="vi-VN" dirty="0"/>
              <a:t>Županije, gradovi i općine se </a:t>
            </a:r>
            <a:r>
              <a:rPr lang="vi-VN" dirty="0" smtClean="0"/>
              <a:t>pozivaju </a:t>
            </a:r>
            <a:r>
              <a:rPr lang="vi-VN" dirty="0"/>
              <a:t>da iniciraju, podupiru i sukladno svojim mogućnostima sufinanciraju:</a:t>
            </a:r>
          </a:p>
          <a:p>
            <a:pPr fontAlgn="auto">
              <a:defRPr/>
            </a:pPr>
            <a:r>
              <a:rPr lang="vi-VN" dirty="0"/>
              <a:t>• osnivanje i rad udruga mladih i za mlade, inicijativa i neformalnih skupina mladih na svojem području;</a:t>
            </a:r>
          </a:p>
          <a:p>
            <a:pPr fontAlgn="auto">
              <a:defRPr/>
            </a:pPr>
            <a:r>
              <a:rPr lang="vi-VN" dirty="0"/>
              <a:t>• udruge mladih i za mlade i inicijative mladih koje svojim djelovanjem potiču sudjelovanje mladih u društvenom odlučivanju te im nude informiranje i obrazovanje u tom području;</a:t>
            </a:r>
          </a:p>
          <a:p>
            <a:pPr fontAlgn="auto">
              <a:defRPr/>
            </a:pPr>
            <a:r>
              <a:rPr lang="vi-VN" dirty="0"/>
              <a:t>• uključivanje mladih i njihovih udruga u djelovanje jedinica lokalne i područne (regionalne) samouprave, a osobito uključivanje mladih u donošenje svih odluka koje ih se neposredno tiču;</a:t>
            </a:r>
          </a:p>
          <a:p>
            <a:pPr fontAlgn="auto">
              <a:defRPr/>
            </a:pPr>
            <a:r>
              <a:rPr lang="vi-VN" dirty="0"/>
              <a:t>• programe i projekte udruga mladih i za mlade koji pridonose ciljevima Nacionalnog programa za mlade i pojedinog lokalnog i područnog (regionalnog) programa za mlade;</a:t>
            </a:r>
          </a:p>
          <a:p>
            <a:pPr fontAlgn="auto">
              <a:defRPr/>
            </a:pPr>
            <a:r>
              <a:rPr lang="vi-VN" dirty="0"/>
              <a:t>• programe i projekte kojima se ostvaruje suradnja s drugim udrugama mladih i za mlade u Hrvatskoj i  inozemstvu;</a:t>
            </a:r>
          </a:p>
          <a:p>
            <a:pPr fontAlgn="auto">
              <a:defRPr/>
            </a:pPr>
            <a:r>
              <a:rPr lang="vi-VN" dirty="0"/>
              <a:t>• omladinska i studentska informativna i obrazovna glasila na lokalnoj razini;</a:t>
            </a:r>
          </a:p>
          <a:p>
            <a:pPr fontAlgn="auto">
              <a:defRPr/>
            </a:pPr>
            <a:r>
              <a:rPr lang="vi-VN" dirty="0"/>
              <a:t>• projekte osnivanja i djelovanja </a:t>
            </a:r>
            <a:r>
              <a:rPr lang="en-US" dirty="0" smtClean="0"/>
              <a:t>k</a:t>
            </a:r>
            <a:r>
              <a:rPr lang="vi-VN" dirty="0" smtClean="0"/>
              <a:t>lubova </a:t>
            </a:r>
            <a:r>
              <a:rPr lang="vi-VN" dirty="0"/>
              <a:t>mladih na lokalnoj razini, </a:t>
            </a:r>
            <a:r>
              <a:rPr lang="en-US" dirty="0" smtClean="0"/>
              <a:t>i</a:t>
            </a:r>
            <a:r>
              <a:rPr lang="vi-VN" dirty="0" smtClean="0"/>
              <a:t>nfo-centara </a:t>
            </a:r>
            <a:r>
              <a:rPr lang="vi-VN" dirty="0"/>
              <a:t>za mlade na županijskoj i lokalnoj razini i centara za mlade.</a:t>
            </a:r>
            <a:endParaRPr lang="hr-HR" dirty="0"/>
          </a:p>
          <a:p>
            <a:pPr fontAlgn="auto">
              <a:defRPr/>
            </a:pPr>
            <a:endParaRPr lang="hr-HR" dirty="0"/>
          </a:p>
          <a:p>
            <a:pPr fontAlgn="auto">
              <a:defRPr/>
            </a:pPr>
            <a:endParaRPr lang="hr-H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Budućnost</a:t>
            </a:r>
            <a:r>
              <a:rPr lang="en-US" dirty="0" smtClean="0"/>
              <a:t> RAZVOJA </a:t>
            </a:r>
            <a:r>
              <a:rPr lang="en-US" dirty="0" err="1" smtClean="0"/>
              <a:t>centra</a:t>
            </a:r>
            <a:r>
              <a:rPr lang="en-US" dirty="0" smtClean="0"/>
              <a:t> ZA MLADE</a:t>
            </a:r>
            <a:endParaRPr lang="hr-HR" dirty="0"/>
          </a:p>
        </p:txBody>
      </p:sp>
      <p:graphicFrame>
        <p:nvGraphicFramePr>
          <p:cNvPr id="4" name="Tablica 3"/>
          <p:cNvGraphicFramePr>
            <a:graphicFrameLocks noGrp="1"/>
          </p:cNvGraphicFramePr>
          <p:nvPr>
            <p:extLst>
              <p:ext uri="{D42A27DB-BD31-4B8C-83A1-F6EECF244321}">
                <p14:modId xmlns:p14="http://schemas.microsoft.com/office/powerpoint/2010/main" val="2407610481"/>
              </p:ext>
            </p:extLst>
          </p:nvPr>
        </p:nvGraphicFramePr>
        <p:xfrm>
          <a:off x="755576" y="1685925"/>
          <a:ext cx="7632848" cy="4594629"/>
        </p:xfrm>
        <a:graphic>
          <a:graphicData uri="http://schemas.openxmlformats.org/drawingml/2006/table">
            <a:tbl>
              <a:tblPr bandRow="1">
                <a:tableStyleId>{5C22544A-7EE6-4342-B048-85BDC9FD1C3A}</a:tableStyleId>
              </a:tblPr>
              <a:tblGrid>
                <a:gridCol w="248423"/>
                <a:gridCol w="2781064"/>
                <a:gridCol w="3154889"/>
                <a:gridCol w="1448472"/>
              </a:tblGrid>
              <a:tr h="223087">
                <a:tc>
                  <a:txBody>
                    <a:bodyPr/>
                    <a:lstStyle/>
                    <a:p>
                      <a:pPr>
                        <a:lnSpc>
                          <a:spcPct val="107000"/>
                        </a:lnSpc>
                        <a:spcAft>
                          <a:spcPts val="800"/>
                        </a:spcAft>
                      </a:pPr>
                      <a:r>
                        <a:rPr lang="hr-HR" sz="1400" dirty="0">
                          <a:effectLst/>
                        </a:rPr>
                        <a:t> </a:t>
                      </a:r>
                      <a:endParaRPr lang="hr-HR" sz="1100" dirty="0">
                        <a:effectLst/>
                        <a:latin typeface="Calibri"/>
                        <a:ea typeface="Calibri"/>
                      </a:endParaRPr>
                    </a:p>
                  </a:txBody>
                  <a:tcPr marL="67019" marR="67019" marT="0" marB="0"/>
                </a:tc>
                <a:tc>
                  <a:txBody>
                    <a:bodyPr/>
                    <a:lstStyle/>
                    <a:p>
                      <a:pPr>
                        <a:lnSpc>
                          <a:spcPct val="107000"/>
                        </a:lnSpc>
                        <a:spcAft>
                          <a:spcPts val="800"/>
                        </a:spcAft>
                      </a:pPr>
                      <a:r>
                        <a:rPr lang="hr-HR" sz="1400">
                          <a:effectLst/>
                        </a:rPr>
                        <a:t>Naziv radne skupine </a:t>
                      </a:r>
                      <a:endParaRPr lang="hr-HR" sz="1100">
                        <a:effectLst/>
                        <a:latin typeface="Calibri"/>
                        <a:ea typeface="Calibri"/>
                      </a:endParaRPr>
                    </a:p>
                  </a:txBody>
                  <a:tcPr marL="67019" marR="67019" marT="0" marB="0"/>
                </a:tc>
                <a:tc>
                  <a:txBody>
                    <a:bodyPr/>
                    <a:lstStyle/>
                    <a:p>
                      <a:pPr>
                        <a:lnSpc>
                          <a:spcPct val="107000"/>
                        </a:lnSpc>
                        <a:spcAft>
                          <a:spcPts val="800"/>
                        </a:spcAft>
                      </a:pPr>
                      <a:r>
                        <a:rPr lang="hr-HR" sz="1400">
                          <a:effectLst/>
                        </a:rPr>
                        <a:t>Članovi</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400">
                          <a:effectLst/>
                        </a:rPr>
                        <a:t>Koordinator</a:t>
                      </a:r>
                      <a:endParaRPr lang="hr-HR" sz="1100">
                        <a:effectLst/>
                        <a:latin typeface="Calibri"/>
                        <a:ea typeface="Calibri"/>
                      </a:endParaRPr>
                    </a:p>
                  </a:txBody>
                  <a:tcPr marL="67019" marR="67019" marT="0" marB="0"/>
                </a:tc>
              </a:tr>
              <a:tr h="223087">
                <a:tc gridSpan="3">
                  <a:txBody>
                    <a:bodyPr/>
                    <a:lstStyle/>
                    <a:p>
                      <a:pPr algn="ctr">
                        <a:lnSpc>
                          <a:spcPct val="107000"/>
                        </a:lnSpc>
                        <a:spcAft>
                          <a:spcPts val="800"/>
                        </a:spcAft>
                      </a:pPr>
                      <a:r>
                        <a:rPr lang="hr-HR" sz="1400">
                          <a:effectLst/>
                        </a:rPr>
                        <a:t>Radne skupine unutar Prostornog Vijeća</a:t>
                      </a:r>
                      <a:endParaRPr lang="hr-HR" sz="1100">
                        <a:effectLst/>
                        <a:latin typeface="Calibri"/>
                        <a:ea typeface="Calibri"/>
                      </a:endParaRPr>
                    </a:p>
                  </a:txBody>
                  <a:tcPr marL="67019" marR="67019" marT="0" marB="0"/>
                </a:tc>
                <a:tc hMerge="1">
                  <a:txBody>
                    <a:bodyPr/>
                    <a:lstStyle/>
                    <a:p>
                      <a:endParaRPr lang="hr-HR"/>
                    </a:p>
                  </a:txBody>
                  <a:tcPr/>
                </a:tc>
                <a:tc hMerge="1">
                  <a:txBody>
                    <a:bodyPr/>
                    <a:lstStyle/>
                    <a:p>
                      <a:endParaRPr lang="hr-HR"/>
                    </a:p>
                  </a:txBody>
                  <a:tcPr/>
                </a:tc>
                <a:tc>
                  <a:txBody>
                    <a:bodyPr/>
                    <a:lstStyle/>
                    <a:p>
                      <a:pPr>
                        <a:lnSpc>
                          <a:spcPct val="107000"/>
                        </a:lnSpc>
                        <a:spcAft>
                          <a:spcPts val="800"/>
                        </a:spcAft>
                      </a:pPr>
                      <a:r>
                        <a:rPr lang="hr-HR" sz="1400">
                          <a:effectLst/>
                        </a:rPr>
                        <a:t> </a:t>
                      </a:r>
                      <a:endParaRPr lang="hr-HR" sz="1100">
                        <a:effectLst/>
                        <a:latin typeface="Calibri"/>
                        <a:ea typeface="Calibri"/>
                      </a:endParaRPr>
                    </a:p>
                  </a:txBody>
                  <a:tcPr marL="67019" marR="67019" marT="0" marB="0"/>
                </a:tc>
              </a:tr>
              <a:tr h="350609">
                <a:tc>
                  <a:txBody>
                    <a:bodyPr/>
                    <a:lstStyle/>
                    <a:p>
                      <a:pPr>
                        <a:lnSpc>
                          <a:spcPct val="107000"/>
                        </a:lnSpc>
                        <a:spcAft>
                          <a:spcPts val="800"/>
                        </a:spcAft>
                      </a:pPr>
                      <a:r>
                        <a:rPr lang="hr-HR" sz="1100">
                          <a:effectLst/>
                        </a:rPr>
                        <a:t>1</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Tehničko održavanje (IT, elektroinstalacije, Infrastruktura)</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RC Modeli (Dario), ZTK (Tomo), Luža (Igor)</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a:effectLst/>
                        </a:rPr>
                        <a:t>Dario Lovrinčević</a:t>
                      </a:r>
                      <a:endParaRPr lang="hr-HR" sz="1100">
                        <a:effectLst/>
                        <a:latin typeface="Calibri"/>
                        <a:ea typeface="Calibri"/>
                      </a:endParaRPr>
                    </a:p>
                  </a:txBody>
                  <a:tcPr marL="67019" marR="67019" marT="0" marB="0"/>
                </a:tc>
              </a:tr>
              <a:tr h="525914">
                <a:tc>
                  <a:txBody>
                    <a:bodyPr/>
                    <a:lstStyle/>
                    <a:p>
                      <a:pPr>
                        <a:lnSpc>
                          <a:spcPct val="107000"/>
                        </a:lnSpc>
                        <a:spcAft>
                          <a:spcPts val="800"/>
                        </a:spcAft>
                      </a:pPr>
                      <a:r>
                        <a:rPr lang="hr-HR" sz="1100">
                          <a:effectLst/>
                        </a:rPr>
                        <a:t>2</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Upravljanje kolaborativnim prostorom (predavaonice, dnevni boravak, kuhinja, hodnici, wc) i sigurnost prostora</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Bonsai (Anja), Maro i Baro(Mirna), </a:t>
                      </a:r>
                      <a:br>
                        <a:rPr lang="hr-HR" sz="1100">
                          <a:effectLst/>
                        </a:rPr>
                      </a:br>
                      <a:r>
                        <a:rPr lang="hr-HR" sz="1100">
                          <a:effectLst/>
                        </a:rPr>
                        <a:t>UR Institut (Paola) + Grad u CC</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a:effectLst/>
                        </a:rPr>
                        <a:t>Paola Šutić</a:t>
                      </a:r>
                      <a:endParaRPr lang="hr-HR" sz="1100">
                        <a:effectLst/>
                        <a:latin typeface="Calibri"/>
                        <a:ea typeface="Calibri"/>
                      </a:endParaRPr>
                    </a:p>
                  </a:txBody>
                  <a:tcPr marL="67019" marR="67019" marT="0" marB="0"/>
                </a:tc>
              </a:tr>
              <a:tr h="525914">
                <a:tc>
                  <a:txBody>
                    <a:bodyPr/>
                    <a:lstStyle/>
                    <a:p>
                      <a:pPr>
                        <a:lnSpc>
                          <a:spcPct val="107000"/>
                        </a:lnSpc>
                        <a:spcAft>
                          <a:spcPts val="800"/>
                        </a:spcAft>
                      </a:pPr>
                      <a:r>
                        <a:rPr lang="hr-HR" sz="1100">
                          <a:effectLst/>
                        </a:rPr>
                        <a:t>3</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Razvoj prostora (obnove, nadogradnje, širenje, komunikacija i odnos sa susjedima)</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KORAK (Emilio), CKM (Marko), Maro i Baro (Mirna)</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a:effectLst/>
                        </a:rPr>
                        <a:t>Emilio Butigan</a:t>
                      </a:r>
                      <a:endParaRPr lang="hr-HR" sz="1100">
                        <a:effectLst/>
                        <a:latin typeface="Calibri"/>
                        <a:ea typeface="Calibri"/>
                      </a:endParaRPr>
                    </a:p>
                  </a:txBody>
                  <a:tcPr marL="67019" marR="67019" marT="0" marB="0"/>
                </a:tc>
              </a:tr>
              <a:tr h="223087">
                <a:tc gridSpan="3">
                  <a:txBody>
                    <a:bodyPr/>
                    <a:lstStyle/>
                    <a:p>
                      <a:pPr algn="ctr">
                        <a:lnSpc>
                          <a:spcPct val="107000"/>
                        </a:lnSpc>
                        <a:spcAft>
                          <a:spcPts val="800"/>
                        </a:spcAft>
                      </a:pPr>
                      <a:r>
                        <a:rPr lang="hr-HR" sz="1400">
                          <a:effectLst/>
                        </a:rPr>
                        <a:t>Radne skupine unutar Programskog Vijeća</a:t>
                      </a:r>
                      <a:endParaRPr lang="hr-HR" sz="1100">
                        <a:effectLst/>
                        <a:latin typeface="Calibri"/>
                        <a:ea typeface="Calibri"/>
                      </a:endParaRPr>
                    </a:p>
                  </a:txBody>
                  <a:tcPr marL="67019" marR="67019" marT="0" marB="0"/>
                </a:tc>
                <a:tc hMerge="1">
                  <a:txBody>
                    <a:bodyPr/>
                    <a:lstStyle/>
                    <a:p>
                      <a:endParaRPr lang="hr-HR"/>
                    </a:p>
                  </a:txBody>
                  <a:tcPr/>
                </a:tc>
                <a:tc hMerge="1">
                  <a:txBody>
                    <a:bodyPr/>
                    <a:lstStyle/>
                    <a:p>
                      <a:endParaRPr lang="hr-HR"/>
                    </a:p>
                  </a:txBody>
                  <a:tcPr/>
                </a:tc>
                <a:tc>
                  <a:txBody>
                    <a:bodyPr/>
                    <a:lstStyle/>
                    <a:p>
                      <a:pPr>
                        <a:lnSpc>
                          <a:spcPct val="107000"/>
                        </a:lnSpc>
                        <a:spcAft>
                          <a:spcPts val="800"/>
                        </a:spcAft>
                      </a:pPr>
                      <a:r>
                        <a:rPr lang="hr-HR" sz="1100">
                          <a:effectLst/>
                        </a:rPr>
                        <a:t> </a:t>
                      </a:r>
                      <a:endParaRPr lang="hr-HR" sz="1100">
                        <a:effectLst/>
                        <a:latin typeface="Calibri"/>
                        <a:ea typeface="Calibri"/>
                      </a:endParaRPr>
                    </a:p>
                  </a:txBody>
                  <a:tcPr marL="67019" marR="67019" marT="0" marB="0"/>
                </a:tc>
              </a:tr>
              <a:tr h="701218">
                <a:tc>
                  <a:txBody>
                    <a:bodyPr/>
                    <a:lstStyle/>
                    <a:p>
                      <a:pPr>
                        <a:lnSpc>
                          <a:spcPct val="107000"/>
                        </a:lnSpc>
                        <a:spcAft>
                          <a:spcPts val="800"/>
                        </a:spcAft>
                      </a:pPr>
                      <a:r>
                        <a:rPr lang="hr-HR" sz="1100">
                          <a:effectLst/>
                        </a:rPr>
                        <a:t>4</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Strateško planiranje, organizacijski razvoj, razvoj kolaborativnog programa</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UR Institut (Gjino), Bonsai (Anja), Maro i Baro (Mirna), ZTK (Tomo), Grad Dubrovnik (predstavnik: Miho Katičić; zamjenik Dživo Brčić)</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a:effectLst/>
                        </a:rPr>
                        <a:t>Gjino Šutić</a:t>
                      </a:r>
                      <a:endParaRPr lang="hr-HR" sz="1100">
                        <a:effectLst/>
                        <a:latin typeface="Calibri"/>
                        <a:ea typeface="Calibri"/>
                      </a:endParaRPr>
                    </a:p>
                  </a:txBody>
                  <a:tcPr marL="67019" marR="67019" marT="0" marB="0"/>
                </a:tc>
              </a:tr>
              <a:tr h="525914">
                <a:tc>
                  <a:txBody>
                    <a:bodyPr/>
                    <a:lstStyle/>
                    <a:p>
                      <a:pPr>
                        <a:lnSpc>
                          <a:spcPct val="107000"/>
                        </a:lnSpc>
                        <a:spcAft>
                          <a:spcPts val="800"/>
                        </a:spcAft>
                      </a:pPr>
                      <a:r>
                        <a:rPr lang="hr-HR" sz="1100">
                          <a:effectLst/>
                        </a:rPr>
                        <a:t>5</a:t>
                      </a:r>
                    </a:p>
                    <a:p>
                      <a:pPr>
                        <a:lnSpc>
                          <a:spcPct val="107000"/>
                        </a:lnSpc>
                        <a:spcAft>
                          <a:spcPts val="800"/>
                        </a:spcAft>
                      </a:pPr>
                      <a:r>
                        <a:rPr lang="hr-HR" sz="1100">
                          <a:effectLst/>
                        </a:rPr>
                        <a:t> </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Međunarodne i nacionalne suradnje, </a:t>
                      </a:r>
                      <a:br>
                        <a:rPr lang="hr-HR" sz="1100">
                          <a:effectLst/>
                        </a:rPr>
                      </a:br>
                      <a:r>
                        <a:rPr lang="hr-HR" sz="1100">
                          <a:effectLst/>
                        </a:rPr>
                        <a:t>(Izvoz/uvoz programa, razvoj nacionalnih i međunarodnih odnosa i kolaboracije)</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UR Institut (Gjino), ZTK (Tomo), Luža (Igor)</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dirty="0">
                          <a:effectLst/>
                        </a:rPr>
                        <a:t>Tomo </a:t>
                      </a:r>
                      <a:r>
                        <a:rPr lang="hr-HR" sz="1100" dirty="0" err="1">
                          <a:effectLst/>
                        </a:rPr>
                        <a:t>Sjekavica</a:t>
                      </a:r>
                      <a:endParaRPr lang="hr-HR" sz="1100" dirty="0">
                        <a:effectLst/>
                        <a:latin typeface="Calibri"/>
                        <a:ea typeface="Calibri"/>
                      </a:endParaRPr>
                    </a:p>
                  </a:txBody>
                  <a:tcPr marL="67019" marR="67019" marT="0" marB="0"/>
                </a:tc>
              </a:tr>
              <a:tr h="350609">
                <a:tc>
                  <a:txBody>
                    <a:bodyPr/>
                    <a:lstStyle/>
                    <a:p>
                      <a:pPr>
                        <a:lnSpc>
                          <a:spcPct val="107000"/>
                        </a:lnSpc>
                        <a:spcAft>
                          <a:spcPts val="800"/>
                        </a:spcAft>
                      </a:pPr>
                      <a:r>
                        <a:rPr lang="hr-HR" sz="1100">
                          <a:effectLst/>
                        </a:rPr>
                        <a:t>6</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Lokalna diplomacija, informiranje i marketing</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Maro i Baro (Nikša), KORAK (Emilio)</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Nikša Sentić</a:t>
                      </a:r>
                      <a:endParaRPr lang="hr-HR" sz="1100">
                        <a:effectLst/>
                        <a:latin typeface="Calibri"/>
                        <a:ea typeface="Calibri"/>
                      </a:endParaRPr>
                    </a:p>
                  </a:txBody>
                  <a:tcPr marL="67019" marR="67019" marT="0" marB="0"/>
                </a:tc>
              </a:tr>
              <a:tr h="350609">
                <a:tc>
                  <a:txBody>
                    <a:bodyPr/>
                    <a:lstStyle/>
                    <a:p>
                      <a:pPr>
                        <a:lnSpc>
                          <a:spcPct val="107000"/>
                        </a:lnSpc>
                        <a:spcAft>
                          <a:spcPts val="800"/>
                        </a:spcAft>
                      </a:pPr>
                      <a:r>
                        <a:rPr lang="hr-HR" sz="1100">
                          <a:effectLst/>
                        </a:rPr>
                        <a:t>7</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Financije, društveno poduzetništvo i financijski razvoj</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CKM (Ivana Grkeš, zamjenik: Marko Žmirak), KORAK (Emilio)</a:t>
                      </a:r>
                      <a:endParaRPr lang="hr-HR" sz="1100">
                        <a:effectLst/>
                        <a:latin typeface="Calibri"/>
                        <a:ea typeface="Calibri"/>
                      </a:endParaRPr>
                    </a:p>
                  </a:txBody>
                  <a:tcPr marL="67019" marR="67019" marT="0" marB="0"/>
                </a:tc>
                <a:tc>
                  <a:txBody>
                    <a:bodyPr/>
                    <a:lstStyle/>
                    <a:p>
                      <a:pPr marR="133350">
                        <a:lnSpc>
                          <a:spcPct val="107000"/>
                        </a:lnSpc>
                        <a:spcAft>
                          <a:spcPts val="800"/>
                        </a:spcAft>
                      </a:pPr>
                      <a:r>
                        <a:rPr lang="hr-HR" sz="1100">
                          <a:effectLst/>
                        </a:rPr>
                        <a:t>Ivana Grkeš</a:t>
                      </a:r>
                      <a:endParaRPr lang="hr-HR" sz="1100">
                        <a:effectLst/>
                        <a:latin typeface="Calibri"/>
                        <a:ea typeface="Calibri"/>
                      </a:endParaRPr>
                    </a:p>
                  </a:txBody>
                  <a:tcPr marL="67019" marR="67019" marT="0" marB="0"/>
                </a:tc>
              </a:tr>
              <a:tr h="525914">
                <a:tc>
                  <a:txBody>
                    <a:bodyPr/>
                    <a:lstStyle/>
                    <a:p>
                      <a:pPr>
                        <a:lnSpc>
                          <a:spcPct val="107000"/>
                        </a:lnSpc>
                        <a:spcAft>
                          <a:spcPts val="800"/>
                        </a:spcAft>
                      </a:pPr>
                      <a:r>
                        <a:rPr lang="hr-HR" sz="1100">
                          <a:effectLst/>
                        </a:rPr>
                        <a:t>8</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a:effectLst/>
                        </a:rPr>
                        <a:t>Pravni i politički (policy) aspekti</a:t>
                      </a:r>
                      <a:endParaRPr lang="hr-HR" sz="1100">
                        <a:effectLst/>
                        <a:latin typeface="Calibri"/>
                        <a:ea typeface="Calibri"/>
                      </a:endParaRPr>
                    </a:p>
                  </a:txBody>
                  <a:tcPr marL="67019" marR="67019" marT="0" marB="0"/>
                </a:tc>
                <a:tc>
                  <a:txBody>
                    <a:bodyPr/>
                    <a:lstStyle/>
                    <a:p>
                      <a:pPr>
                        <a:lnSpc>
                          <a:spcPct val="107000"/>
                        </a:lnSpc>
                        <a:spcAft>
                          <a:spcPts val="800"/>
                        </a:spcAft>
                      </a:pPr>
                      <a:r>
                        <a:rPr lang="hr-HR" sz="1100" dirty="0">
                          <a:effectLst/>
                        </a:rPr>
                        <a:t>Bonsai (Anja), UR Institut (Martina), Grad Dubrovnik (predstavnik:  Marko Grgurević, zamjenik: član </a:t>
                      </a:r>
                      <a:r>
                        <a:rPr lang="hr-HR" sz="1100" dirty="0" err="1">
                          <a:effectLst/>
                        </a:rPr>
                        <a:t>Dživo</a:t>
                      </a:r>
                      <a:r>
                        <a:rPr lang="hr-HR" sz="1100" dirty="0">
                          <a:effectLst/>
                        </a:rPr>
                        <a:t> Brčić), </a:t>
                      </a:r>
                      <a:endParaRPr lang="hr-HR" sz="1100" dirty="0">
                        <a:effectLst/>
                        <a:latin typeface="Calibri"/>
                        <a:ea typeface="Calibri"/>
                      </a:endParaRPr>
                    </a:p>
                  </a:txBody>
                  <a:tcPr marL="67019" marR="67019" marT="0" marB="0"/>
                </a:tc>
                <a:tc>
                  <a:txBody>
                    <a:bodyPr/>
                    <a:lstStyle/>
                    <a:p>
                      <a:pPr marR="133350">
                        <a:lnSpc>
                          <a:spcPct val="107000"/>
                        </a:lnSpc>
                        <a:spcAft>
                          <a:spcPts val="800"/>
                        </a:spcAft>
                      </a:pPr>
                      <a:r>
                        <a:rPr lang="hr-HR" sz="1100" dirty="0">
                          <a:effectLst/>
                        </a:rPr>
                        <a:t>Anja Marković</a:t>
                      </a:r>
                      <a:endParaRPr lang="hr-HR" sz="1100" dirty="0">
                        <a:effectLst/>
                        <a:latin typeface="Calibri"/>
                        <a:ea typeface="Calibri"/>
                      </a:endParaRPr>
                    </a:p>
                  </a:txBody>
                  <a:tcPr marL="67019" marR="67019" marT="0" marB="0"/>
                </a:tc>
              </a:tr>
            </a:tbl>
          </a:graphicData>
        </a:graphic>
      </p:graphicFrame>
      <p:sp>
        <p:nvSpPr>
          <p:cNvPr id="5" name="Rectangle 3"/>
          <p:cNvSpPr>
            <a:spLocks noChangeArrowheads="1"/>
          </p:cNvSpPr>
          <p:nvPr/>
        </p:nvSpPr>
        <p:spPr bwMode="auto">
          <a:xfrm>
            <a:off x="1589088" y="1416621"/>
            <a:ext cx="758252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1100" b="0" i="0" u="none" strike="noStrike" cap="none" normalizeH="0" baseline="0" dirty="0" smtClean="0">
                <a:ln>
                  <a:noFill/>
                </a:ln>
                <a:solidFill>
                  <a:srgbClr val="000000"/>
                </a:solidFill>
                <a:effectLst/>
                <a:latin typeface="Arial" pitchFamily="34" charset="0"/>
                <a:ea typeface="Arial Narrow" pitchFamily="34" charset="0"/>
                <a:cs typeface="Arial Narrow" pitchFamily="34" charset="0"/>
              </a:rPr>
              <a:t>U inkubacijskom razdoblju Centar za mlade funkcionirao je na tematskih skupina te mjesečnih skupina koordinatora </a:t>
            </a:r>
            <a:r>
              <a:rPr kumimoji="0" lang="hr-HR" sz="1100" b="0" i="0" u="none" strike="noStrike" cap="none" normalizeH="0" baseline="0" smtClean="0">
                <a:ln>
                  <a:noFill/>
                </a:ln>
                <a:solidFill>
                  <a:srgbClr val="000000"/>
                </a:solidFill>
                <a:effectLst/>
                <a:latin typeface="Arial" pitchFamily="34" charset="0"/>
                <a:ea typeface="Arial Narrow" pitchFamily="34" charset="0"/>
                <a:cs typeface="Arial Narrow" pitchFamily="34" charset="0"/>
              </a:rPr>
              <a:t>a :</a:t>
            </a:r>
            <a:endParaRPr kumimoji="0" lang="hr-HR"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zervirano mjesto sadržaja 5"/>
          <p:cNvSpPr>
            <a:spLocks noGrp="1"/>
          </p:cNvSpPr>
          <p:nvPr>
            <p:ph sz="quarter" idx="13"/>
          </p:nvPr>
        </p:nvSpPr>
        <p:spPr/>
        <p:txBody>
          <a:bodyPr/>
          <a:lstStyle/>
          <a:p>
            <a:endParaRPr lang="hr-HR" dirty="0"/>
          </a:p>
        </p:txBody>
      </p:sp>
    </p:spTree>
    <p:extLst>
      <p:ext uri="{BB962C8B-B14F-4D97-AF65-F5344CB8AC3E}">
        <p14:creationId xmlns:p14="http://schemas.microsoft.com/office/powerpoint/2010/main" val="485812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Budućnost</a:t>
            </a:r>
            <a:r>
              <a:rPr lang="en-US" dirty="0" smtClean="0"/>
              <a:t> RAZVOJA </a:t>
            </a:r>
            <a:r>
              <a:rPr lang="en-US" dirty="0" err="1" smtClean="0"/>
              <a:t>centra</a:t>
            </a:r>
            <a:r>
              <a:rPr lang="en-US" dirty="0" smtClean="0"/>
              <a:t> ZA MLADE</a:t>
            </a:r>
            <a:endParaRPr lang="hr-HR" dirty="0"/>
          </a:p>
        </p:txBody>
      </p:sp>
      <p:sp>
        <p:nvSpPr>
          <p:cNvPr id="3" name="Rezervirano mjesto sadržaja 2"/>
          <p:cNvSpPr>
            <a:spLocks noGrp="1"/>
          </p:cNvSpPr>
          <p:nvPr>
            <p:ph sz="quarter" idx="13"/>
          </p:nvPr>
        </p:nvSpPr>
        <p:spPr/>
        <p:txBody>
          <a:bodyPr>
            <a:normAutofit fontScale="47500" lnSpcReduction="20000"/>
          </a:bodyPr>
          <a:lstStyle/>
          <a:p>
            <a:r>
              <a:rPr lang="vi-VN" dirty="0"/>
              <a:t>	MISIJA, VIZIJA I VRIJEDNOSTI CENTRA ZA MLADE DUBROVNIK</a:t>
            </a:r>
          </a:p>
          <a:p>
            <a:endParaRPr lang="vi-VN" dirty="0"/>
          </a:p>
          <a:p>
            <a:r>
              <a:rPr lang="vi-VN" dirty="0"/>
              <a:t>VIZIJA – Aktivni, educirani, solidarni i inovativni mladi koji stvaraju bolji svijet</a:t>
            </a:r>
          </a:p>
          <a:p>
            <a:r>
              <a:rPr lang="vi-VN" dirty="0"/>
              <a:t>MISIJA - Centar za mlade Dubrovnik poticanjem, povezivanjem i podržavanjem osobnog razvoja mladih i njihovog uključivanja u društvene procese doprinosi  socijalnom, tehnološkom i kulturnom razvoju Dubrovnika i okolice</a:t>
            </a:r>
          </a:p>
          <a:p>
            <a:r>
              <a:rPr lang="vi-VN" dirty="0"/>
              <a:t>VRIJEDNOSTI ( i kako ih mi u CMD definiramo) :</a:t>
            </a:r>
          </a:p>
          <a:p>
            <a:r>
              <a:rPr lang="vi-VN" dirty="0"/>
              <a:t>●	INKLUZIVNOST - predanost nastojanju da uključimo sve grupe mladih i da im pružamo prilike za participaciju u planiranju i odlučivanju kao  i da se trudimo čuti i uvažiti  te zagovarati uvažavanje potreba mladih u najširem smislu </a:t>
            </a:r>
          </a:p>
          <a:p>
            <a:r>
              <a:rPr lang="vi-VN" dirty="0"/>
              <a:t>●	SOLIDARNOST - spremnost da se pomogne i dodijeli međusobna podrška unutar grupe CMD ali i posvećenost da budemo solidarni s potrebama osobito ranjivih skupina našeg društva u širem smislu </a:t>
            </a:r>
          </a:p>
          <a:p>
            <a:r>
              <a:rPr lang="vi-VN" dirty="0"/>
              <a:t>●	RAVNOPRAVNOST – predanost stvaranju uvjeta u kojima su svi ljudi jednaki u svojim temeljnim pravima</a:t>
            </a:r>
          </a:p>
          <a:p>
            <a:r>
              <a:rPr lang="vi-VN" dirty="0"/>
              <a:t>●	TRANSPARENTNOST – predanost da  se akcijsko i financijsko djelovanje učini vidljivim javnosti</a:t>
            </a:r>
          </a:p>
          <a:p>
            <a:r>
              <a:rPr lang="vi-VN" dirty="0"/>
              <a:t>●	TOLERANCIJA i UVAŽAVANJE RAZLIČITOSTI je za nas uvažavanje tuđih ideja, stavova i načina života</a:t>
            </a:r>
          </a:p>
          <a:p>
            <a:r>
              <a:rPr lang="vi-VN" dirty="0"/>
              <a:t>●	KREATIVNOST - stvaranje novih ideja, pojmova, ili rješenja problema, ili novih poveznica između postojećih ideja ili pojmova</a:t>
            </a:r>
          </a:p>
          <a:p>
            <a:r>
              <a:rPr lang="vi-VN" dirty="0"/>
              <a:t>●	ODGOVORNOST - osobna odgovornost je odgovornost prema vlastitom životu a društvena odgovornost je odgovornost jednih za druge i jednih prema drugima (u obitelji , zajednici, društvu i svijetu)</a:t>
            </a:r>
          </a:p>
          <a:p>
            <a:r>
              <a:rPr lang="vi-VN" dirty="0"/>
              <a:t>●	EKOLOŠKA OSVIJEŠTENOST -   rast i razvoj osviještenosti, razumijevanja i svijesti o biofizičkom okolišu i njegovim problemima, uključujući međusobno djelovanje i utjecaje ljudi. Razmišljanje "na ekološki način" ili o ekološkoj svijesti</a:t>
            </a:r>
          </a:p>
          <a:p>
            <a:r>
              <a:rPr lang="vi-VN" dirty="0"/>
              <a:t>●	SURADNJA - sudjelovanje radom ili djelatnošću na kakvom projektu, planu ili općem djelovanju</a:t>
            </a:r>
          </a:p>
          <a:p>
            <a:r>
              <a:rPr lang="vi-VN" dirty="0"/>
              <a:t>●	HRABROST -  jaka i stabilna želja za ispunjavanjem svoje osobne obveze usprkos velikim preprekama, opasnostima i teškoćama</a:t>
            </a:r>
          </a:p>
          <a:p>
            <a:r>
              <a:rPr lang="vi-VN" dirty="0"/>
              <a:t>●	ZAJEDNIŠTVO -  osjećaj pripadnosti zajednici i njegovo izražavanje</a:t>
            </a:r>
          </a:p>
          <a:p>
            <a:endParaRPr lang="hr-HR" dirty="0"/>
          </a:p>
        </p:txBody>
      </p:sp>
    </p:spTree>
    <p:extLst>
      <p:ext uri="{BB962C8B-B14F-4D97-AF65-F5344CB8AC3E}">
        <p14:creationId xmlns:p14="http://schemas.microsoft.com/office/powerpoint/2010/main" val="2668954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BUDUĆNOST RAZVOJA CENTRA ZA MLADE</a:t>
            </a:r>
            <a:endParaRPr lang="en-US" dirty="0"/>
          </a:p>
        </p:txBody>
      </p:sp>
      <p:sp>
        <p:nvSpPr>
          <p:cNvPr id="3" name="Content Placeholder 2"/>
          <p:cNvSpPr>
            <a:spLocks noGrp="1"/>
          </p:cNvSpPr>
          <p:nvPr>
            <p:ph sz="quarter" idx="13"/>
          </p:nvPr>
        </p:nvSpPr>
        <p:spPr/>
        <p:txBody>
          <a:bodyPr>
            <a:normAutofit fontScale="85000" lnSpcReduction="20000"/>
          </a:bodyPr>
          <a:lstStyle/>
          <a:p>
            <a:r>
              <a:rPr lang="vi-VN" dirty="0"/>
              <a:t>Mreža međunarodnih partnera URBACT pri projektu "Active NGOs" prepoznala je Centar za mlade Dubrovnik kao ogledni primjer dobre prakse civilno-javnog partnerstva. Istaknuto je da je temelj uspješnog partnerstva i suradničkog odnosa Centra za mlade Dubrovnik i gradskih upravnih odjela, poglavito Upravnog odjela za obrazovanje, šport, socijalnu skrb i civilno društvo, izvrsna međusobna komunikacija i simbiotički odnos, koji se razvija u svim smjerovima, ponajprije u planiranju i realizaciji strateških dokumenata i politika za mlade</a:t>
            </a:r>
            <a:r>
              <a:rPr lang="vi-VN" dirty="0" smtClean="0"/>
              <a:t>.</a:t>
            </a:r>
            <a:endParaRPr lang="vi-VN" dirty="0"/>
          </a:p>
          <a:p>
            <a:endParaRPr lang="vi-VN" dirty="0"/>
          </a:p>
          <a:p>
            <a:r>
              <a:rPr lang="vi-VN" dirty="0"/>
              <a:t>Centar za mlade uspostavljen je usprkos teškim posljedicama pandemije, uz veliku financijsku i logističku potporu Grada Dubrovnika, partnera i donatora. Grad Dubrovnik je uložio oko 1,5 miljuna kuna za uređenje i opremanje Centra za mlade, ali je osigurao i 500.000 kuna za djelatnike Centra za mlade kroz takozvano izravno financiranje za vrijeme pandemije. No, svoj puni smisao Centar za mlade pokazao je kroz činjenicu da su udruge članice Centra za mlade za manje od godinu dana donijele lokalnoj zajednici višestruko veći iznos iz europskih fondova. Naime, za četiri kandidirana projekta osigurano je oko 6,5 milijuna kuna. Radi se pretežito o lokalnim programima za mlade, koji su potpuno besplatni, raznoliki, edukativni i zabavni. U krizi izazvanoj pandemijom, koja je snažno pogodila dubrovačko gospodarstvo, ovo iznimno postignuće Centra za mlade pokazuje i dokazuje izniman potencijal ulaganja u kulturu, znanost i tehnologiju te vezane nove industrije koje proizlaze upravo iz civilnog sektora.</a:t>
            </a:r>
            <a:endParaRPr lang="en-US" dirty="0"/>
          </a:p>
        </p:txBody>
      </p:sp>
    </p:spTree>
    <p:extLst>
      <p:ext uri="{BB962C8B-B14F-4D97-AF65-F5344CB8AC3E}">
        <p14:creationId xmlns:p14="http://schemas.microsoft.com/office/powerpoint/2010/main" val="1956781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139883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1318591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3083170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458527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2503599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2455210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635840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Lokalni</a:t>
            </a:r>
            <a:r>
              <a:rPr lang="en-US" dirty="0" smtClean="0"/>
              <a:t> program </a:t>
            </a:r>
            <a:r>
              <a:rPr lang="en-US" dirty="0" err="1" smtClean="0"/>
              <a:t>za</a:t>
            </a:r>
            <a:r>
              <a:rPr lang="en-US" dirty="0" smtClean="0"/>
              <a:t> </a:t>
            </a:r>
            <a:r>
              <a:rPr lang="en-US" dirty="0" err="1" smtClean="0"/>
              <a:t>mlade</a:t>
            </a:r>
            <a:r>
              <a:rPr lang="en-US" dirty="0" smtClean="0"/>
              <a:t> 2019-2021. “</a:t>
            </a:r>
            <a:r>
              <a:rPr lang="en-US" dirty="0" err="1" smtClean="0"/>
              <a:t>mladi</a:t>
            </a:r>
            <a:r>
              <a:rPr lang="en-US" dirty="0" smtClean="0"/>
              <a:t> I grad </a:t>
            </a:r>
            <a:r>
              <a:rPr lang="en-US" dirty="0" err="1" smtClean="0"/>
              <a:t>skupa</a:t>
            </a:r>
            <a:r>
              <a:rPr lang="en-US" dirty="0" smtClean="0"/>
              <a:t>”</a:t>
            </a:r>
            <a:endParaRPr lang="hr-HR" dirty="0"/>
          </a:p>
        </p:txBody>
      </p:sp>
      <p:sp>
        <p:nvSpPr>
          <p:cNvPr id="3" name="Rezervirano mjesto sadržaja 2"/>
          <p:cNvSpPr>
            <a:spLocks noGrp="1"/>
          </p:cNvSpPr>
          <p:nvPr>
            <p:ph sz="quarter" idx="13"/>
          </p:nvPr>
        </p:nvSpPr>
        <p:spPr/>
        <p:txBody>
          <a:bodyPr>
            <a:normAutofit/>
          </a:bodyPr>
          <a:lstStyle/>
          <a:p>
            <a:r>
              <a:rPr lang="en-US" dirty="0" err="1" smtClean="0"/>
              <a:t>Temeljni</a:t>
            </a:r>
            <a:r>
              <a:rPr lang="en-US" dirty="0" smtClean="0"/>
              <a:t> </a:t>
            </a:r>
            <a:r>
              <a:rPr lang="en-US" dirty="0" err="1" smtClean="0"/>
              <a:t>ciljevi</a:t>
            </a:r>
            <a:r>
              <a:rPr lang="en-US" dirty="0" smtClean="0"/>
              <a:t> </a:t>
            </a:r>
            <a:r>
              <a:rPr lang="en-US" dirty="0" err="1" smtClean="0"/>
              <a:t>ovog</a:t>
            </a:r>
            <a:r>
              <a:rPr lang="en-US" dirty="0" smtClean="0"/>
              <a:t> </a:t>
            </a:r>
            <a:r>
              <a:rPr lang="en-US" dirty="0" err="1" smtClean="0"/>
              <a:t>strateškog</a:t>
            </a:r>
            <a:r>
              <a:rPr lang="en-US" dirty="0" smtClean="0"/>
              <a:t> </a:t>
            </a:r>
            <a:r>
              <a:rPr lang="en-US" dirty="0" err="1" smtClean="0"/>
              <a:t>dokumenta</a:t>
            </a:r>
            <a:r>
              <a:rPr lang="en-US" dirty="0" smtClean="0"/>
              <a:t> </a:t>
            </a:r>
            <a:r>
              <a:rPr lang="en-US" dirty="0" err="1" smtClean="0"/>
              <a:t>su</a:t>
            </a:r>
            <a:r>
              <a:rPr lang="en-US" dirty="0" smtClean="0"/>
              <a:t>:</a:t>
            </a:r>
          </a:p>
          <a:p>
            <a:r>
              <a:rPr lang="en-US" b="1" dirty="0" smtClean="0"/>
              <a:t>2.1.</a:t>
            </a:r>
            <a:r>
              <a:rPr lang="en-US" dirty="0" smtClean="0"/>
              <a:t> </a:t>
            </a:r>
            <a:r>
              <a:rPr lang="hr-HR" b="1" dirty="0" smtClean="0"/>
              <a:t>Uspostavljanje </a:t>
            </a:r>
            <a:r>
              <a:rPr lang="hr-HR" b="1" dirty="0"/>
              <a:t>Centra za mlade kao pravne osobe </a:t>
            </a:r>
            <a:endParaRPr lang="en-US" b="1" dirty="0" smtClean="0"/>
          </a:p>
          <a:p>
            <a:r>
              <a:rPr lang="hr-HR" dirty="0" smtClean="0"/>
              <a:t>NOSITELJ </a:t>
            </a:r>
            <a:r>
              <a:rPr lang="hr-HR" dirty="0"/>
              <a:t>- Grad Dubrovnik </a:t>
            </a:r>
            <a:endParaRPr lang="en-US" dirty="0" smtClean="0"/>
          </a:p>
          <a:p>
            <a:r>
              <a:rPr lang="hr-HR" dirty="0" smtClean="0"/>
              <a:t>SURADNICI </a:t>
            </a:r>
            <a:r>
              <a:rPr lang="hr-HR" dirty="0"/>
              <a:t>U PROVEDBI: Udruge mladih i udruge koje se bave mladima, Upravni odjel za obrazovanje, šport, socijalnu skrb i civilno društvo Grada Dubrovnika </a:t>
            </a:r>
            <a:endParaRPr lang="en-US" dirty="0" smtClean="0"/>
          </a:p>
          <a:p>
            <a:r>
              <a:rPr lang="hr-HR" dirty="0" smtClean="0"/>
              <a:t>ROK </a:t>
            </a:r>
            <a:r>
              <a:rPr lang="hr-HR" dirty="0"/>
              <a:t>PROVEDBE - 2019. - 2021. </a:t>
            </a:r>
            <a:endParaRPr lang="en-US" dirty="0" smtClean="0"/>
          </a:p>
          <a:p>
            <a:r>
              <a:rPr lang="hr-HR" dirty="0" smtClean="0"/>
              <a:t>ZADACI</a:t>
            </a:r>
            <a:r>
              <a:rPr lang="hr-HR" dirty="0"/>
              <a:t>: • Definirati i uspostaviti model upravljanja Centrom koji bi bio optimalan potrebama mladih, • Osigurati financiranje Centra za mlade. </a:t>
            </a:r>
            <a:endParaRPr lang="en-US" dirty="0" smtClean="0"/>
          </a:p>
          <a:p>
            <a:r>
              <a:rPr lang="hr-HR" dirty="0" smtClean="0"/>
              <a:t>INDIKATORI </a:t>
            </a:r>
            <a:r>
              <a:rPr lang="hr-HR" dirty="0"/>
              <a:t>REZULTATA: • Uspostavljenje pravne osobe „Centar za mlade“, • Osigurano financiranje Centra za mlade u Proračunu Grada Dubrovnika.</a:t>
            </a:r>
          </a:p>
        </p:txBody>
      </p:sp>
    </p:spTree>
    <p:extLst>
      <p:ext uri="{BB962C8B-B14F-4D97-AF65-F5344CB8AC3E}">
        <p14:creationId xmlns:p14="http://schemas.microsoft.com/office/powerpoint/2010/main" val="1104602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14400" y="1600200"/>
            <a:ext cx="7315200" cy="4114800"/>
          </a:xfrm>
        </p:spPr>
      </p:pic>
    </p:spTree>
    <p:extLst>
      <p:ext uri="{BB962C8B-B14F-4D97-AF65-F5344CB8AC3E}">
        <p14:creationId xmlns:p14="http://schemas.microsoft.com/office/powerpoint/2010/main" val="2249709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pPr algn="ctr"/>
            <a:r>
              <a:rPr lang="en-US" sz="2000" dirty="0" smtClean="0"/>
              <a:t>“NON BENE PRO TOTO LIBERTAS VENDITUR AURO”</a:t>
            </a:r>
          </a:p>
          <a:p>
            <a:pPr algn="ctr"/>
            <a:r>
              <a:rPr lang="en-US" sz="2000" dirty="0" smtClean="0"/>
              <a:t>“SLOBODA SE NE PRODAJE ZA SVO ZLATO SVIJETA”</a:t>
            </a:r>
          </a:p>
          <a:p>
            <a:endParaRPr lang="en-US" dirty="0"/>
          </a:p>
          <a:p>
            <a:endParaRPr lang="en-US" dirty="0" smtClean="0"/>
          </a:p>
          <a:p>
            <a:pPr marL="0" indent="0" algn="ctr">
              <a:buNone/>
            </a:pPr>
            <a:r>
              <a:rPr lang="en-US" sz="4000" dirty="0" smtClean="0"/>
              <a:t>HVALA NA PAŽNJI!</a:t>
            </a: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583475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a:t>Lokalni</a:t>
            </a:r>
            <a:r>
              <a:rPr lang="en-US" dirty="0"/>
              <a:t> program </a:t>
            </a:r>
            <a:r>
              <a:rPr lang="en-US" dirty="0" err="1"/>
              <a:t>za</a:t>
            </a:r>
            <a:r>
              <a:rPr lang="en-US" dirty="0"/>
              <a:t> </a:t>
            </a:r>
            <a:r>
              <a:rPr lang="en-US" dirty="0" err="1"/>
              <a:t>mlade</a:t>
            </a:r>
            <a:r>
              <a:rPr lang="en-US" dirty="0"/>
              <a:t> </a:t>
            </a:r>
            <a:r>
              <a:rPr lang="en-US" dirty="0" smtClean="0"/>
              <a:t>2019-2021. “</a:t>
            </a:r>
            <a:r>
              <a:rPr lang="en-US" dirty="0" err="1" smtClean="0"/>
              <a:t>mladi</a:t>
            </a:r>
            <a:r>
              <a:rPr lang="en-US" dirty="0" smtClean="0"/>
              <a:t> </a:t>
            </a:r>
            <a:r>
              <a:rPr lang="en-US" dirty="0"/>
              <a:t>I grad </a:t>
            </a:r>
            <a:r>
              <a:rPr lang="en-US" dirty="0" err="1" smtClean="0"/>
              <a:t>skupa</a:t>
            </a:r>
            <a:r>
              <a:rPr lang="en-US" dirty="0" smtClean="0"/>
              <a:t>”</a:t>
            </a:r>
            <a:endParaRPr lang="hr-HR" dirty="0"/>
          </a:p>
        </p:txBody>
      </p:sp>
      <p:sp>
        <p:nvSpPr>
          <p:cNvPr id="3" name="Rezervirano mjesto sadržaja 2"/>
          <p:cNvSpPr>
            <a:spLocks noGrp="1"/>
          </p:cNvSpPr>
          <p:nvPr>
            <p:ph sz="quarter" idx="13"/>
          </p:nvPr>
        </p:nvSpPr>
        <p:spPr/>
        <p:txBody>
          <a:bodyPr>
            <a:normAutofit fontScale="92500" lnSpcReduction="20000"/>
          </a:bodyPr>
          <a:lstStyle/>
          <a:p>
            <a:r>
              <a:rPr lang="vi-VN" dirty="0"/>
              <a:t>2.2. - </a:t>
            </a:r>
            <a:r>
              <a:rPr lang="vi-VN" b="1" dirty="0"/>
              <a:t>Jačanje kapaciteta </a:t>
            </a:r>
            <a:r>
              <a:rPr lang="vi-VN" b="1" dirty="0" smtClean="0"/>
              <a:t>Centra </a:t>
            </a:r>
            <a:r>
              <a:rPr lang="vi-VN" b="1" dirty="0"/>
              <a:t>za </a:t>
            </a:r>
            <a:r>
              <a:rPr lang="vi-VN" b="1" dirty="0" smtClean="0"/>
              <a:t>mlade</a:t>
            </a:r>
            <a:endParaRPr lang="en-US" b="1" dirty="0" smtClean="0"/>
          </a:p>
          <a:p>
            <a:r>
              <a:rPr lang="vi-VN" dirty="0" smtClean="0"/>
              <a:t>NOSITELJ </a:t>
            </a:r>
            <a:r>
              <a:rPr lang="vi-VN" dirty="0"/>
              <a:t>- Uprava Centra za mlade, Grad Dubrovnik </a:t>
            </a:r>
            <a:endParaRPr lang="en-US" dirty="0" smtClean="0"/>
          </a:p>
          <a:p>
            <a:r>
              <a:rPr lang="vi-VN" dirty="0" smtClean="0"/>
              <a:t>SURADNICI </a:t>
            </a:r>
            <a:r>
              <a:rPr lang="vi-VN" dirty="0"/>
              <a:t>U PROVEDBI: Udruge i organizacije koje djeluju u okviru Centra za mlade </a:t>
            </a:r>
            <a:endParaRPr lang="en-US" dirty="0" smtClean="0"/>
          </a:p>
          <a:p>
            <a:r>
              <a:rPr lang="vi-VN" dirty="0" smtClean="0"/>
              <a:t>ROK </a:t>
            </a:r>
            <a:r>
              <a:rPr lang="vi-VN" dirty="0"/>
              <a:t>PROVEDBE - 2019. - 2021. </a:t>
            </a:r>
            <a:endParaRPr lang="en-US" dirty="0" smtClean="0"/>
          </a:p>
          <a:p>
            <a:r>
              <a:rPr lang="vi-VN" dirty="0" smtClean="0"/>
              <a:t>ZADACI</a:t>
            </a:r>
            <a:r>
              <a:rPr lang="vi-VN" dirty="0"/>
              <a:t>: • Zapošljavanje novog kadra u Centru za mlade, • Edukacija zaposlenika Centra i ostalih zaposlenih u udrugama za mlade, poticanje edukacija osoba koje rade s mladima (youth worker), • Umrežavanje, odnosno poticanje stvarne i aktivne suradnje Centra za mlade, udruga mladih i za mlade s obrazovnim i kulturnim institucijama, • Uspostavljanje web platforme koja bi omogućila jednostavnu i svrsishodnu razmjenu opreme i volontera među organizacijama civilnog društva, čime bi se oslobodila sredstva za dodatne edukcije, dovođenje vanjskih stručnjaka i uređenje prostora udruga. </a:t>
            </a:r>
            <a:endParaRPr lang="en-US" dirty="0" smtClean="0"/>
          </a:p>
          <a:p>
            <a:r>
              <a:rPr lang="vi-VN" dirty="0" smtClean="0"/>
              <a:t>INDIKATORI </a:t>
            </a:r>
            <a:r>
              <a:rPr lang="vi-VN" dirty="0"/>
              <a:t>REZULTATA: • Broj zaposlenih osoba u Centru za mlade, • Broj educiranih mladih, • Broj ostvarenih suradnji, • Stvorena internetska platforma resursa organizacija civilnog društva.</a:t>
            </a:r>
            <a:endParaRPr lang="hr-HR" dirty="0"/>
          </a:p>
        </p:txBody>
      </p:sp>
    </p:spTree>
    <p:extLst>
      <p:ext uri="{BB962C8B-B14F-4D97-AF65-F5344CB8AC3E}">
        <p14:creationId xmlns:p14="http://schemas.microsoft.com/office/powerpoint/2010/main" val="2207553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83568" y="260648"/>
            <a:ext cx="7924800" cy="1143000"/>
          </a:xfrm>
        </p:spPr>
        <p:txBody>
          <a:bodyPr/>
          <a:lstStyle/>
          <a:p>
            <a:r>
              <a:rPr lang="pl-PL" dirty="0"/>
              <a:t>Lokalni program za mlade </a:t>
            </a:r>
            <a:r>
              <a:rPr lang="pl-PL" dirty="0" smtClean="0"/>
              <a:t>2019-2021</a:t>
            </a:r>
            <a:r>
              <a:rPr lang="en-US" dirty="0" smtClean="0"/>
              <a:t>.</a:t>
            </a:r>
            <a:r>
              <a:rPr lang="pl-PL" dirty="0" smtClean="0"/>
              <a:t> </a:t>
            </a:r>
            <a:r>
              <a:rPr lang="en-US" dirty="0" smtClean="0"/>
              <a:t>“</a:t>
            </a:r>
            <a:r>
              <a:rPr lang="pl-PL" dirty="0" smtClean="0"/>
              <a:t>mladi </a:t>
            </a:r>
            <a:r>
              <a:rPr lang="pl-PL" dirty="0"/>
              <a:t>I grad </a:t>
            </a:r>
            <a:r>
              <a:rPr lang="pl-PL" dirty="0" smtClean="0"/>
              <a:t>skupa</a:t>
            </a:r>
            <a:r>
              <a:rPr lang="en-US" dirty="0" smtClean="0"/>
              <a:t>”</a:t>
            </a:r>
            <a:endParaRPr lang="hr-HR" dirty="0"/>
          </a:p>
        </p:txBody>
      </p:sp>
      <p:sp>
        <p:nvSpPr>
          <p:cNvPr id="3" name="Rezervirano mjesto sadržaja 2"/>
          <p:cNvSpPr>
            <a:spLocks noGrp="1"/>
          </p:cNvSpPr>
          <p:nvPr>
            <p:ph sz="quarter" idx="13"/>
          </p:nvPr>
        </p:nvSpPr>
        <p:spPr/>
        <p:txBody>
          <a:bodyPr>
            <a:normAutofit fontScale="77500" lnSpcReduction="20000"/>
          </a:bodyPr>
          <a:lstStyle/>
          <a:p>
            <a:r>
              <a:rPr lang="vi-VN" b="1" dirty="0"/>
              <a:t>2.3 - Uređivanje novih prostorija namijenjenih Centru za mlade u svrhu kvalitetnijeg provođenja aktivnosti te dodjeljivanje prostorija udrugama mladih i za mlade </a:t>
            </a:r>
            <a:endParaRPr lang="en-US" b="1" dirty="0" smtClean="0"/>
          </a:p>
          <a:p>
            <a:r>
              <a:rPr lang="vi-VN" dirty="0" smtClean="0"/>
              <a:t>NOSITELJ </a:t>
            </a:r>
            <a:r>
              <a:rPr lang="vi-VN" dirty="0"/>
              <a:t>- Upravni odjel za obrazovanje, sport, socijalnu skrb i civilno društvo Grada Dubrovnika, Upravni odjel za gospodarenje gradskom imovinom Grada Dubrovnika, Upravni odjel za europske fondove, regionalnu i međunarodnu suradnju, korisnici Centra za mlade. </a:t>
            </a:r>
            <a:endParaRPr lang="en-US" dirty="0" smtClean="0"/>
          </a:p>
          <a:p>
            <a:r>
              <a:rPr lang="vi-VN" dirty="0" smtClean="0"/>
              <a:t>SURADNICI </a:t>
            </a:r>
            <a:r>
              <a:rPr lang="vi-VN" dirty="0"/>
              <a:t>U PROVEDBI: Udruge mladih i udruge usmjerene za rad s mladima s područja Grada Dubrovnika ROK PROVEDBE - 2019. - 2021. ZADACI – U prvoj godini djelovanja Centar za mlade imao je popunjen raspored te se pokazalo da udrugama kronično nedostaje prostora za rad. Stoga je nužno osigurati i urediti dodatne prostore za rad Centra za mlade. Prostori bi se uredili tematski, primjerice laboratorij, informatička soba, STEM garaža, sala za koncerte, kako bi se mladima omogućili bolji uvjeti za razvoj znanosti, tehnologije i umjetnosti. Trenutno u Centru za mlade postoji sedam stalnih programa za mlade (INFORMADUR, Savjetovalište za mlade, Umjetnička radionica Artsy, Strip sekcija, Subota za učenje, Filmske radionice za mlade, Klub mladih znanstvenika). Velik broj udruga nije u mogućnosti provoditi kontinuirano svoje programe zbog nedostatka odgovarajućeg prostora. Dovršenjem uređenja Centra za mlade, udruge bi mogle prostore koristiti kao urede i kao mjesta za održavanje aktivnosti. Više udruga bi mogle zajednički koristiti jednu prostoriju za ured te bi se time uštedio prostor i stvorila platforma za suradnju udruga mladih. </a:t>
            </a:r>
            <a:endParaRPr lang="en-US" dirty="0" smtClean="0"/>
          </a:p>
          <a:p>
            <a:r>
              <a:rPr lang="vi-VN" dirty="0" smtClean="0"/>
              <a:t>INDIKATORI </a:t>
            </a:r>
            <a:r>
              <a:rPr lang="vi-VN" dirty="0"/>
              <a:t>REZULTATA: • broj udruga koje koriste prostor Centra za mlade, • proširen prostorni obuhvat iskoristivih površina Centra za mlade; • uređeni i opremljeni prostori za djelovanje udruga mladih i za mlade. </a:t>
            </a:r>
            <a:endParaRPr lang="hr-HR" dirty="0"/>
          </a:p>
        </p:txBody>
      </p:sp>
    </p:spTree>
    <p:extLst>
      <p:ext uri="{BB962C8B-B14F-4D97-AF65-F5344CB8AC3E}">
        <p14:creationId xmlns:p14="http://schemas.microsoft.com/office/powerpoint/2010/main" val="116406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pl-PL" dirty="0">
                <a:solidFill>
                  <a:srgbClr val="FFFFFF"/>
                </a:solidFill>
              </a:rPr>
              <a:t>Lokalni program za mlade </a:t>
            </a:r>
            <a:r>
              <a:rPr lang="pl-PL" dirty="0" smtClean="0">
                <a:solidFill>
                  <a:srgbClr val="FFFFFF"/>
                </a:solidFill>
              </a:rPr>
              <a:t>2019-2021</a:t>
            </a:r>
            <a:r>
              <a:rPr lang="en-US" dirty="0" smtClean="0">
                <a:solidFill>
                  <a:srgbClr val="FFFFFF"/>
                </a:solidFill>
              </a:rPr>
              <a:t>.</a:t>
            </a:r>
            <a:r>
              <a:rPr lang="pl-PL" dirty="0" smtClean="0">
                <a:solidFill>
                  <a:srgbClr val="FFFFFF"/>
                </a:solidFill>
              </a:rPr>
              <a:t> </a:t>
            </a:r>
            <a:r>
              <a:rPr lang="en-US" dirty="0" smtClean="0">
                <a:solidFill>
                  <a:srgbClr val="FFFFFF"/>
                </a:solidFill>
              </a:rPr>
              <a:t>“</a:t>
            </a:r>
            <a:r>
              <a:rPr lang="pl-PL" dirty="0" smtClean="0">
                <a:solidFill>
                  <a:srgbClr val="FFFFFF"/>
                </a:solidFill>
              </a:rPr>
              <a:t>mladi </a:t>
            </a:r>
            <a:r>
              <a:rPr lang="pl-PL" dirty="0">
                <a:solidFill>
                  <a:srgbClr val="FFFFFF"/>
                </a:solidFill>
              </a:rPr>
              <a:t>I grad </a:t>
            </a:r>
            <a:r>
              <a:rPr lang="pl-PL" dirty="0" smtClean="0">
                <a:solidFill>
                  <a:srgbClr val="FFFFFF"/>
                </a:solidFill>
              </a:rPr>
              <a:t>skupa</a:t>
            </a:r>
            <a:r>
              <a:rPr lang="en-US" dirty="0" smtClean="0">
                <a:solidFill>
                  <a:srgbClr val="FFFFFF"/>
                </a:solidFill>
              </a:rPr>
              <a:t>”</a:t>
            </a:r>
            <a:endParaRPr lang="hr-HR" dirty="0"/>
          </a:p>
        </p:txBody>
      </p:sp>
      <p:sp>
        <p:nvSpPr>
          <p:cNvPr id="3" name="Rezervirano mjesto sadržaja 2"/>
          <p:cNvSpPr>
            <a:spLocks noGrp="1"/>
          </p:cNvSpPr>
          <p:nvPr>
            <p:ph sz="quarter" idx="13"/>
          </p:nvPr>
        </p:nvSpPr>
        <p:spPr/>
        <p:txBody>
          <a:bodyPr>
            <a:normAutofit fontScale="92500" lnSpcReduction="20000"/>
          </a:bodyPr>
          <a:lstStyle/>
          <a:p>
            <a:r>
              <a:rPr lang="vi-VN" b="1" dirty="0"/>
              <a:t>2.4 - Razvoj i implementacija programa neformalnog učenja te kvalitetnog provođenja slobodnog vremena u prostoru Centra za mlade </a:t>
            </a:r>
            <a:endParaRPr lang="en-US" b="1" dirty="0" smtClean="0"/>
          </a:p>
          <a:p>
            <a:r>
              <a:rPr lang="vi-VN" dirty="0" smtClean="0"/>
              <a:t>NOSITELJ </a:t>
            </a:r>
            <a:r>
              <a:rPr lang="vi-VN" dirty="0"/>
              <a:t>- Upravni odjel za obrazovanje, šport, socijalnu skrb i civilno društvo Grada Dubrovnika </a:t>
            </a:r>
            <a:endParaRPr lang="en-US" dirty="0" smtClean="0"/>
          </a:p>
          <a:p>
            <a:r>
              <a:rPr lang="vi-VN" dirty="0" smtClean="0"/>
              <a:t>SURADNICI </a:t>
            </a:r>
            <a:r>
              <a:rPr lang="vi-VN" dirty="0"/>
              <a:t>U PROVEDBI: Obrazovne institucije s područja grada Dubrovnika, udruge mladih i udruge koje se bave mladima, zdravstvene ustanove ROK PROVEDBE - 2019. - 2021. </a:t>
            </a:r>
            <a:endParaRPr lang="en-US" dirty="0" smtClean="0"/>
          </a:p>
          <a:p>
            <a:r>
              <a:rPr lang="vi-VN" dirty="0" smtClean="0"/>
              <a:t>ZADACI</a:t>
            </a:r>
            <a:r>
              <a:rPr lang="vi-VN" dirty="0"/>
              <a:t>: Financijski podupirati razvoj i implemetaciju raznih programa u Centru za mlade na teme poticanja:  amaterskog kulturnog i kreativnog stvaralaštva mladih,  profesionalnog razvoja mladih,  kvalitetnog provođenja slobodnog vremena uključujući bavljenje hobijima i volontiranje,  projektnog inkubatora,  sportskih aktivnosti za promociju zdravih stilova života.  održivog razvoja; </a:t>
            </a:r>
            <a:endParaRPr lang="en-US" dirty="0" smtClean="0"/>
          </a:p>
          <a:p>
            <a:r>
              <a:rPr lang="vi-VN" dirty="0" smtClean="0"/>
              <a:t>INDIKATORI </a:t>
            </a:r>
            <a:r>
              <a:rPr lang="vi-VN" dirty="0"/>
              <a:t>REZULTATA: • broj provedenih edukacija i edukacijskih ciklusa za vrijeme jedne godine, • uspostavljen program neformalnog učenja kroz predložene okvire, • broj novokreiranih edukacija i edukacijskih cjelina, • uspostavljen projektni inkubator u Centru za mlade</a:t>
            </a:r>
            <a:endParaRPr lang="hr-HR" dirty="0"/>
          </a:p>
        </p:txBody>
      </p:sp>
    </p:spTree>
    <p:extLst>
      <p:ext uri="{BB962C8B-B14F-4D97-AF65-F5344CB8AC3E}">
        <p14:creationId xmlns:p14="http://schemas.microsoft.com/office/powerpoint/2010/main" val="1196975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Mladi</a:t>
            </a:r>
            <a:r>
              <a:rPr lang="en-US" dirty="0" smtClean="0"/>
              <a:t> u </a:t>
            </a:r>
            <a:r>
              <a:rPr lang="en-US" dirty="0" err="1" smtClean="0"/>
              <a:t>centru</a:t>
            </a:r>
            <a:endParaRPr lang="hr-HR" dirty="0"/>
          </a:p>
        </p:txBody>
      </p:sp>
      <p:sp>
        <p:nvSpPr>
          <p:cNvPr id="3" name="Rezervirano mjesto sadržaja 2"/>
          <p:cNvSpPr>
            <a:spLocks noGrp="1"/>
          </p:cNvSpPr>
          <p:nvPr>
            <p:ph sz="quarter" idx="13"/>
          </p:nvPr>
        </p:nvSpPr>
        <p:spPr/>
        <p:txBody>
          <a:bodyPr/>
          <a:lstStyle/>
          <a:p>
            <a:r>
              <a:rPr lang="hr-HR" sz="1400" dirty="0">
                <a:latin typeface="Tahoma" pitchFamily="34" charset="0"/>
                <a:ea typeface="Tahoma" pitchFamily="34" charset="0"/>
                <a:cs typeface="Tahoma" pitchFamily="34" charset="0"/>
              </a:rPr>
              <a:t>Najbolji prikaz što su centri za mlade daje prikaz koji je napravila Mreža mladih Hrvatske pod pokroviteljstvom Nacionalne zaklade za razvoj civilnog društva. Ovdje su navedeni isječci koji objašnjavaju sam bit </a:t>
            </a:r>
            <a:r>
              <a:rPr lang="hr-HR" sz="1400" dirty="0" smtClean="0">
                <a:latin typeface="Tahoma" pitchFamily="34" charset="0"/>
                <a:ea typeface="Tahoma" pitchFamily="34" charset="0"/>
                <a:cs typeface="Tahoma" pitchFamily="34" charset="0"/>
              </a:rPr>
              <a:t>Centra </a:t>
            </a:r>
            <a:r>
              <a:rPr lang="hr-HR" sz="1400" dirty="0">
                <a:latin typeface="Tahoma" pitchFamily="34" charset="0"/>
                <a:ea typeface="Tahoma" pitchFamily="34" charset="0"/>
                <a:cs typeface="Tahoma" pitchFamily="34" charset="0"/>
              </a:rPr>
              <a:t>za </a:t>
            </a:r>
            <a:r>
              <a:rPr lang="hr-HR" sz="1400" dirty="0" smtClean="0">
                <a:latin typeface="Tahoma" pitchFamily="34" charset="0"/>
                <a:ea typeface="Tahoma" pitchFamily="34" charset="0"/>
                <a:cs typeface="Tahoma" pitchFamily="34" charset="0"/>
              </a:rPr>
              <a:t>mlade:</a:t>
            </a:r>
            <a:endParaRPr lang="hr-HR" sz="1400" dirty="0">
              <a:latin typeface="Tahoma" pitchFamily="34" charset="0"/>
              <a:ea typeface="Tahoma" pitchFamily="34" charset="0"/>
              <a:cs typeface="Tahoma" pitchFamily="34" charset="0"/>
            </a:endParaRPr>
          </a:p>
          <a:p>
            <a:r>
              <a:rPr lang="hr-HR" sz="1400" dirty="0" smtClean="0">
                <a:latin typeface="Tahoma" pitchFamily="34" charset="0"/>
                <a:ea typeface="Tahoma" pitchFamily="34" charset="0"/>
                <a:cs typeface="Tahoma" pitchFamily="34" charset="0"/>
              </a:rPr>
              <a:t>Mladi </a:t>
            </a:r>
            <a:r>
              <a:rPr lang="hr-HR" sz="1400" dirty="0">
                <a:latin typeface="Tahoma" pitchFamily="34" charset="0"/>
                <a:ea typeface="Tahoma" pitchFamily="34" charset="0"/>
                <a:cs typeface="Tahoma" pitchFamily="34" charset="0"/>
              </a:rPr>
              <a:t>u </a:t>
            </a:r>
            <a:r>
              <a:rPr lang="hr-HR" sz="1400" dirty="0" smtClean="0">
                <a:latin typeface="Tahoma" pitchFamily="34" charset="0"/>
                <a:ea typeface="Tahoma" pitchFamily="34" charset="0"/>
                <a:cs typeface="Tahoma" pitchFamily="34" charset="0"/>
              </a:rPr>
              <a:t>centru</a:t>
            </a:r>
            <a:r>
              <a:rPr lang="en-US" sz="1400" dirty="0" smtClean="0">
                <a:latin typeface="Tahoma" pitchFamily="34" charset="0"/>
                <a:ea typeface="Tahoma" pitchFamily="34" charset="0"/>
                <a:cs typeface="Tahoma" pitchFamily="34" charset="0"/>
              </a:rPr>
              <a:t> - </a:t>
            </a:r>
            <a:r>
              <a:rPr lang="hr-HR" sz="1400" dirty="0" smtClean="0">
                <a:latin typeface="Tahoma" pitchFamily="34" charset="0"/>
                <a:ea typeface="Tahoma" pitchFamily="34" charset="0"/>
                <a:cs typeface="Tahoma" pitchFamily="34" charset="0"/>
              </a:rPr>
              <a:t>Centri </a:t>
            </a:r>
            <a:r>
              <a:rPr lang="hr-HR" sz="1400" dirty="0">
                <a:latin typeface="Tahoma" pitchFamily="34" charset="0"/>
                <a:ea typeface="Tahoma" pitchFamily="34" charset="0"/>
                <a:cs typeface="Tahoma" pitchFamily="34" charset="0"/>
              </a:rPr>
              <a:t>za mlade ili Kako do aktivnih mladih u zajednici</a:t>
            </a:r>
          </a:p>
          <a:p>
            <a:r>
              <a:rPr lang="hr-HR" sz="1400" dirty="0">
                <a:latin typeface="Tahoma" pitchFamily="34" charset="0"/>
                <a:ea typeface="Tahoma" pitchFamily="34" charset="0"/>
                <a:cs typeface="Tahoma" pitchFamily="34" charset="0"/>
              </a:rPr>
              <a:t>Centar za mlade je mjesto koje pruža prijateljsko, otvoreno i podupiruće okruženje za mlade ljude, bez obzira na njihove interese ili iskustva. </a:t>
            </a:r>
          </a:p>
          <a:p>
            <a:r>
              <a:rPr lang="vi-VN" sz="1400" dirty="0"/>
              <a:t>Klasični centar za mlade djeluje u lokalnoj zajednici  i osigurava  mladima platformu za druženje, potiče sudjelovanje u društvenim procesima i doprinosi integraciji mladih, promiče mobilnost i međunarodnu suradnju i osigurava autonomno mjesto na koje mladi mogu dolaziti.</a:t>
            </a:r>
          </a:p>
          <a:p>
            <a:r>
              <a:rPr lang="hr-HR" sz="1400" dirty="0">
                <a:latin typeface="Tahoma" pitchFamily="34" charset="0"/>
                <a:ea typeface="Tahoma" pitchFamily="34" charset="0"/>
                <a:cs typeface="Tahoma" pitchFamily="34" charset="0"/>
              </a:rPr>
              <a:t>Centar za mlade trebao bi raspolagati prostorom za neformalna druženja mladih. Takav prostor mora biti  youth-friendly.  Obično postoji prostorija poput dnevnog boravka u kojoj je moguće pročitati novine, surfati internetom, igrati stolne igre poput biljara ili nogometa i slično.</a:t>
            </a:r>
          </a:p>
          <a:p>
            <a:endParaRPr lang="hr-HR" sz="1400" dirty="0"/>
          </a:p>
          <a:p>
            <a:endParaRPr lang="hr-HR" dirty="0"/>
          </a:p>
        </p:txBody>
      </p:sp>
    </p:spTree>
    <p:extLst>
      <p:ext uri="{BB962C8B-B14F-4D97-AF65-F5344CB8AC3E}">
        <p14:creationId xmlns:p14="http://schemas.microsoft.com/office/powerpoint/2010/main" val="3977558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Mladi</a:t>
            </a:r>
            <a:r>
              <a:rPr lang="en-US" dirty="0" smtClean="0"/>
              <a:t> u </a:t>
            </a:r>
            <a:r>
              <a:rPr lang="en-US" dirty="0" err="1" smtClean="0"/>
              <a:t>centru</a:t>
            </a:r>
            <a:endParaRPr lang="hr-HR" dirty="0"/>
          </a:p>
        </p:txBody>
      </p:sp>
      <p:sp>
        <p:nvSpPr>
          <p:cNvPr id="3" name="Rezervirano mjesto sadržaja 2"/>
          <p:cNvSpPr>
            <a:spLocks noGrp="1"/>
          </p:cNvSpPr>
          <p:nvPr>
            <p:ph sz="quarter" idx="13"/>
          </p:nvPr>
        </p:nvSpPr>
        <p:spPr/>
        <p:txBody>
          <a:bodyPr>
            <a:normAutofit fontScale="92500" lnSpcReduction="20000"/>
          </a:bodyPr>
          <a:lstStyle/>
          <a:p>
            <a:r>
              <a:rPr lang="hr-HR" dirty="0" smtClean="0"/>
              <a:t>Neke </a:t>
            </a:r>
            <a:r>
              <a:rPr lang="hr-HR" dirty="0"/>
              <a:t>od ključnih zadaća </a:t>
            </a:r>
            <a:r>
              <a:rPr lang="en-US" dirty="0" smtClean="0"/>
              <a:t>C</a:t>
            </a:r>
            <a:r>
              <a:rPr lang="hr-HR" dirty="0" smtClean="0"/>
              <a:t>entra </a:t>
            </a:r>
            <a:r>
              <a:rPr lang="hr-HR" dirty="0"/>
              <a:t>za mlade su:</a:t>
            </a:r>
          </a:p>
          <a:p>
            <a:pPr lvl="0"/>
            <a:r>
              <a:rPr lang="hr-HR" dirty="0" smtClean="0"/>
              <a:t>osigurati </a:t>
            </a:r>
            <a:r>
              <a:rPr lang="hr-HR" dirty="0"/>
              <a:t>mladima mogućnosti za korisno provođenje slobodnog vremena,</a:t>
            </a:r>
          </a:p>
          <a:p>
            <a:pPr lvl="0"/>
            <a:r>
              <a:rPr lang="hr-HR" dirty="0"/>
              <a:t>promicati kod mladih ljudi usvajanje znanja i  vještina izvan sustava formalnog obrazovanja, kroz  provedbu različitih programa, projekata i aktivnosti neformalnog obrazovanja,</a:t>
            </a:r>
          </a:p>
          <a:p>
            <a:pPr lvl="0"/>
            <a:r>
              <a:rPr lang="hr-HR" dirty="0" smtClean="0"/>
              <a:t>stvoriti </a:t>
            </a:r>
            <a:r>
              <a:rPr lang="hr-HR" dirty="0"/>
              <a:t>povoljne uvjete za intelektualni i kreativni razvoj mladih ljudi,</a:t>
            </a:r>
          </a:p>
          <a:p>
            <a:pPr lvl="0"/>
            <a:r>
              <a:rPr lang="hr-HR" dirty="0"/>
              <a:t>promicati sudjelovanje mladih u organizacijama i inicijativama mladih te volontiranje, </a:t>
            </a:r>
          </a:p>
          <a:p>
            <a:pPr lvl="0"/>
            <a:r>
              <a:rPr lang="hr-HR" dirty="0"/>
              <a:t>pružiti mladim ljudima pristup odgovarajućim informacijama sukladno njihovim interesima i               zahtjevima,</a:t>
            </a:r>
          </a:p>
          <a:p>
            <a:pPr lvl="0"/>
            <a:r>
              <a:rPr lang="hr-HR" dirty="0"/>
              <a:t>promicati uključivanje mladih ljudi s manje mogućnosti u aktivnosti centra,</a:t>
            </a:r>
          </a:p>
          <a:p>
            <a:pPr lvl="0"/>
            <a:r>
              <a:rPr lang="hr-HR" dirty="0"/>
              <a:t>promicati </a:t>
            </a:r>
            <a:r>
              <a:rPr lang="hr-HR" dirty="0" err="1"/>
              <a:t>interkulturalni</a:t>
            </a:r>
            <a:r>
              <a:rPr lang="hr-HR" dirty="0"/>
              <a:t> dijalog među ciljanim skupinama mladih,</a:t>
            </a:r>
          </a:p>
          <a:p>
            <a:pPr lvl="0"/>
            <a:r>
              <a:rPr lang="hr-HR" dirty="0"/>
              <a:t>konzultirati mlade o njima važnim pitanjima,</a:t>
            </a:r>
          </a:p>
          <a:p>
            <a:pPr lvl="0"/>
            <a:r>
              <a:rPr lang="hr-HR" dirty="0"/>
              <a:t>promicati sudjelovanje mladih u aktivnostima, projektima i programima na lokalnoj, regionalnoj, nacionalnoj i međunarodnoj razni, itd.</a:t>
            </a:r>
          </a:p>
          <a:p>
            <a:endParaRPr lang="hr-HR" dirty="0"/>
          </a:p>
        </p:txBody>
      </p:sp>
    </p:spTree>
    <p:extLst>
      <p:ext uri="{BB962C8B-B14F-4D97-AF65-F5344CB8AC3E}">
        <p14:creationId xmlns:p14="http://schemas.microsoft.com/office/powerpoint/2010/main" val="1280023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en-US" dirty="0" err="1" smtClean="0"/>
              <a:t>Početak</a:t>
            </a:r>
            <a:r>
              <a:rPr lang="en-US" dirty="0" smtClean="0"/>
              <a:t> </a:t>
            </a:r>
            <a:r>
              <a:rPr lang="en-US" dirty="0" err="1" smtClean="0"/>
              <a:t>razvoja</a:t>
            </a:r>
            <a:r>
              <a:rPr lang="en-US" dirty="0" smtClean="0"/>
              <a:t> </a:t>
            </a:r>
            <a:r>
              <a:rPr lang="en-US" dirty="0" err="1" smtClean="0"/>
              <a:t>Centra</a:t>
            </a:r>
            <a:r>
              <a:rPr lang="en-US" dirty="0" smtClean="0"/>
              <a:t> </a:t>
            </a:r>
            <a:r>
              <a:rPr lang="en-US" dirty="0" err="1" smtClean="0"/>
              <a:t>za</a:t>
            </a:r>
            <a:r>
              <a:rPr lang="en-US" dirty="0" smtClean="0"/>
              <a:t> </a:t>
            </a:r>
            <a:r>
              <a:rPr lang="en-US" dirty="0" err="1" smtClean="0"/>
              <a:t>mlade</a:t>
            </a:r>
            <a:r>
              <a:rPr lang="en-US" dirty="0" smtClean="0"/>
              <a:t> </a:t>
            </a:r>
            <a:r>
              <a:rPr lang="en-US" dirty="0"/>
              <a:t>-</a:t>
            </a:r>
            <a:r>
              <a:rPr lang="en-US" dirty="0" smtClean="0"/>
              <a:t> IPA </a:t>
            </a:r>
            <a:r>
              <a:rPr lang="en-US" dirty="0" err="1" smtClean="0"/>
              <a:t>projekt</a:t>
            </a:r>
            <a:r>
              <a:rPr lang="en-US" dirty="0" smtClean="0"/>
              <a:t> Youth </a:t>
            </a:r>
            <a:r>
              <a:rPr lang="en-US" dirty="0" err="1" smtClean="0"/>
              <a:t>adrinet</a:t>
            </a:r>
            <a:endParaRPr lang="hr-HR" dirty="0"/>
          </a:p>
        </p:txBody>
      </p:sp>
      <p:sp>
        <p:nvSpPr>
          <p:cNvPr id="3" name="Rezervirano mjesto sadržaja 2"/>
          <p:cNvSpPr>
            <a:spLocks noGrp="1"/>
          </p:cNvSpPr>
          <p:nvPr>
            <p:ph sz="quarter" idx="13"/>
          </p:nvPr>
        </p:nvSpPr>
        <p:spPr/>
        <p:txBody>
          <a:bodyPr>
            <a:normAutofit fontScale="92500" lnSpcReduction="10000"/>
          </a:bodyPr>
          <a:lstStyle/>
          <a:p>
            <a:r>
              <a:rPr lang="en-US" b="1" dirty="0" smtClean="0"/>
              <a:t>PROJEKT</a:t>
            </a:r>
            <a:r>
              <a:rPr lang="vi-VN" b="1" i="1" dirty="0"/>
              <a:t> </a:t>
            </a:r>
            <a:r>
              <a:rPr lang="vi-VN" dirty="0"/>
              <a:t>– IPA ADRIATIC CBC </a:t>
            </a:r>
            <a:r>
              <a:rPr lang="vi-VN" dirty="0" smtClean="0"/>
              <a:t>2007-2013</a:t>
            </a:r>
            <a:r>
              <a:rPr lang="vi-VN" dirty="0"/>
              <a:t>. (Youth networking)</a:t>
            </a:r>
            <a:br>
              <a:rPr lang="vi-VN" dirty="0"/>
            </a:br>
            <a:r>
              <a:rPr lang="vi-VN" b="1" i="1" dirty="0"/>
              <a:t/>
            </a:r>
            <a:br>
              <a:rPr lang="vi-VN" b="1" i="1" dirty="0"/>
            </a:br>
            <a:r>
              <a:rPr lang="vi-VN" b="1" dirty="0"/>
              <a:t>CILJ PROJEKTA</a:t>
            </a:r>
            <a:r>
              <a:rPr lang="vi-VN" dirty="0"/>
              <a:t> je stabilna prekogranična mreža lokalnih uprava koje provode politike mladih te osviještenost i osposobljenost javnih službenika i donositelja odluka koji formiraju i uspostavljaju politike mladih, te tako utječu na povećano učešće mladih u javnom životu.</a:t>
            </a:r>
            <a:br>
              <a:rPr lang="vi-VN" dirty="0"/>
            </a:br>
            <a:r>
              <a:rPr lang="vi-VN" dirty="0"/>
              <a:t>Uz to, projektom je predviđena i izgradnja potrebne infrastrukture za mlade, u vidu radnih tijela mladih i Info centara za mlade.</a:t>
            </a:r>
            <a:br>
              <a:rPr lang="vi-VN" dirty="0"/>
            </a:br>
            <a:r>
              <a:rPr lang="vi-VN" dirty="0"/>
              <a:t>Projekt predlaže promicanje koncepta zajedništva, skupnih metoda i otvaranja novih radnih mjesta u širem zemljopisnom kontekstu, u ovom slučaju zemalja Jadranske regije, da bi na taj način </a:t>
            </a:r>
            <a:r>
              <a:rPr lang="vi-VN" dirty="0" smtClean="0"/>
              <a:t>poveća</a:t>
            </a:r>
            <a:r>
              <a:rPr lang="en-US" dirty="0" smtClean="0"/>
              <a:t>l</a:t>
            </a:r>
            <a:r>
              <a:rPr lang="vi-VN" dirty="0" smtClean="0"/>
              <a:t>o </a:t>
            </a:r>
            <a:r>
              <a:rPr lang="en-US" dirty="0" err="1" smtClean="0">
                <a:latin typeface="Tahoma" pitchFamily="34" charset="0"/>
                <a:ea typeface="Tahoma" pitchFamily="34" charset="0"/>
                <a:cs typeface="Tahoma" pitchFamily="34" charset="0"/>
              </a:rPr>
              <a:t>sudjelovanje</a:t>
            </a:r>
            <a:r>
              <a:rPr lang="vi-VN" dirty="0" smtClean="0"/>
              <a:t> </a:t>
            </a:r>
            <a:r>
              <a:rPr lang="vi-VN" dirty="0"/>
              <a:t>mladih u javnom životu.</a:t>
            </a:r>
          </a:p>
          <a:p>
            <a:r>
              <a:rPr lang="vi-VN" b="1" dirty="0"/>
              <a:t>PARTNERI</a:t>
            </a:r>
            <a:r>
              <a:rPr lang="vi-VN" b="1" i="1" dirty="0"/>
              <a:t> </a:t>
            </a:r>
            <a:r>
              <a:rPr lang="en-US" i="1" dirty="0" smtClean="0"/>
              <a:t>-</a:t>
            </a:r>
            <a:r>
              <a:rPr lang="vi-VN" i="1" dirty="0" smtClean="0"/>
              <a:t> </a:t>
            </a:r>
            <a:r>
              <a:rPr lang="vi-VN" dirty="0"/>
              <a:t>Italija: Provincija Pesaro i Urbino, Informest, Općina Rimini, Općina Gorizia, Provincija Campobasso, ForSer, Regija Puglia, Općina Novi Grad Sarajevo – BIH, Regionalno vijeće Shkoder </a:t>
            </a:r>
            <a:r>
              <a:rPr lang="en-US" dirty="0" smtClean="0"/>
              <a:t>-</a:t>
            </a:r>
            <a:r>
              <a:rPr lang="vi-VN" dirty="0" smtClean="0"/>
              <a:t> </a:t>
            </a:r>
            <a:r>
              <a:rPr lang="vi-VN" dirty="0"/>
              <a:t>Albanija, Pokrajinski sekretarijat za sport i omladinu Vojvodine </a:t>
            </a:r>
            <a:r>
              <a:rPr lang="en-US" dirty="0" smtClean="0"/>
              <a:t>-</a:t>
            </a:r>
            <a:r>
              <a:rPr lang="vi-VN" dirty="0" smtClean="0"/>
              <a:t> </a:t>
            </a:r>
            <a:r>
              <a:rPr lang="vi-VN" dirty="0"/>
              <a:t>Srbija, Općina Izola </a:t>
            </a:r>
            <a:r>
              <a:rPr lang="en-US" dirty="0" smtClean="0"/>
              <a:t>-</a:t>
            </a:r>
            <a:r>
              <a:rPr lang="vi-VN" dirty="0" smtClean="0"/>
              <a:t> </a:t>
            </a:r>
            <a:r>
              <a:rPr lang="vi-VN" dirty="0"/>
              <a:t>Slovenija, Hrvatska: Grad Dubrovnik, Općina </a:t>
            </a:r>
            <a:r>
              <a:rPr lang="vi-VN" dirty="0" smtClean="0"/>
              <a:t>Pula</a:t>
            </a:r>
            <a:r>
              <a:rPr lang="en-US" dirty="0" smtClean="0"/>
              <a:t>,</a:t>
            </a:r>
            <a:r>
              <a:rPr lang="vi-VN" dirty="0" smtClean="0"/>
              <a:t> </a:t>
            </a:r>
            <a:r>
              <a:rPr lang="vi-VN" dirty="0"/>
              <a:t>Općina Kotor </a:t>
            </a:r>
            <a:r>
              <a:rPr lang="en-US" dirty="0" smtClean="0"/>
              <a:t>-</a:t>
            </a:r>
            <a:r>
              <a:rPr lang="vi-VN" dirty="0" smtClean="0"/>
              <a:t> </a:t>
            </a:r>
            <a:r>
              <a:rPr lang="vi-VN" dirty="0"/>
              <a:t>Crna Gora</a:t>
            </a:r>
          </a:p>
        </p:txBody>
      </p:sp>
    </p:spTree>
    <p:extLst>
      <p:ext uri="{BB962C8B-B14F-4D97-AF65-F5344CB8AC3E}">
        <p14:creationId xmlns:p14="http://schemas.microsoft.com/office/powerpoint/2010/main" val="3351692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555</TotalTime>
  <Words>2709</Words>
  <Application>Microsoft Office PowerPoint</Application>
  <PresentationFormat>On-screen Show (4:3)</PresentationFormat>
  <Paragraphs>184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Horizon</vt:lpstr>
      <vt:lpstr>SURADNJA GRADA DUBROVNIKA I UDRUGA CIVILNOG DRUŠTVA NA Razvoju centra za mlade dubrovnik</vt:lpstr>
      <vt:lpstr>Nacionalni program za mlade 2014-2017.</vt:lpstr>
      <vt:lpstr>Lokalni program za mlade 2019-2021. “mladi I grad skupa”</vt:lpstr>
      <vt:lpstr>Lokalni program za mlade 2019-2021. “mladi I grad skupa”</vt:lpstr>
      <vt:lpstr>Lokalni program za mlade 2019-2021. “mladi I grad skupa”</vt:lpstr>
      <vt:lpstr>Lokalni program za mlade 2019-2021. “mladi I grad skupa”</vt:lpstr>
      <vt:lpstr>Mladi u centru</vt:lpstr>
      <vt:lpstr>Mladi u centru</vt:lpstr>
      <vt:lpstr>Početak razvoja Centra za mlade - IPA projekt Youth adrinet</vt:lpstr>
      <vt:lpstr>Ipa youth adrinet</vt:lpstr>
      <vt:lpstr>Zašto centar za mlade?</vt:lpstr>
      <vt:lpstr>Razvoj centra za mlade Dubrovnik</vt:lpstr>
      <vt:lpstr>Razvoj centra za mlade dubrovnik</vt:lpstr>
      <vt:lpstr>Novi centar za mlade</vt:lpstr>
      <vt:lpstr>Novi centar za mlade </vt:lpstr>
      <vt:lpstr>Programska shema</vt:lpstr>
      <vt:lpstr>Programska shema</vt:lpstr>
      <vt:lpstr>STRATEŠKI PLAN CENTRA ZA MLADE DUBROVNIK</vt:lpstr>
      <vt:lpstr>Budućnost razvoja CENTRA ZA MLADE</vt:lpstr>
      <vt:lpstr>Budućnost RAZVOJA centra ZA MLADE</vt:lpstr>
      <vt:lpstr>Budućnost RAZVOJA centra ZA MLADE</vt:lpstr>
      <vt:lpstr>BUDUĆNOST RAZVOJA CENTRA ZA MLADE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mgrgurevic</dc:creator>
  <cp:lastModifiedBy>Miho Katičić</cp:lastModifiedBy>
  <cp:revision>62</cp:revision>
  <cp:lastPrinted>2021-06-15T11:10:50Z</cp:lastPrinted>
  <dcterms:created xsi:type="dcterms:W3CDTF">2019-08-12T05:09:50Z</dcterms:created>
  <dcterms:modified xsi:type="dcterms:W3CDTF">2022-01-14T11:32:14Z</dcterms:modified>
</cp:coreProperties>
</file>