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4" r:id="rId4"/>
    <p:sldId id="259" r:id="rId5"/>
    <p:sldId id="258" r:id="rId6"/>
    <p:sldId id="265" r:id="rId7"/>
    <p:sldId id="266" r:id="rId8"/>
    <p:sldId id="267" r:id="rId9"/>
    <p:sldId id="269" r:id="rId10"/>
    <p:sldId id="268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7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margaretic\AppData\Local\Microsoft\Windows\INetCache\Content.Outlook\GWMBNNXC\Ticanja%20cruisera%20u%202021.%20-%20procjena%20prihoda.xlsx%20NOV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045-4E99-B242-A9C625D97973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045-4E99-B242-A9C625D97973}"/>
              </c:ext>
            </c:extLst>
          </c:dPt>
          <c:dLbls>
            <c:dLbl>
              <c:idx val="0"/>
              <c:layout>
                <c:manualLayout>
                  <c:x val="5.9756655515387468E-3"/>
                  <c:y val="-3.164478334428273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Grad Dubrovnik; 6.154.000 (85%)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66392521378517"/>
                      <c:h val="0.2422672733332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045-4E99-B242-A9C625D97973}"/>
                </c:ext>
              </c:extLst>
            </c:dLbl>
            <c:dLbl>
              <c:idx val="1"/>
              <c:layout>
                <c:manualLayout>
                  <c:x val="0.12318131108296243"/>
                  <c:y val="3.3203381442465981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/>
                      <a:t>Županija Dubrovačko Neretvanska; 1.086.000 (15%)</a:t>
                    </a:r>
                    <a:endParaRPr lang="en-US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45-4E99-B242-A9C625D97973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'[Ticanja cruisera u 2021. - procjena prihoda.xlsx NOVO.xlsx]Prihodi po kapacitetima broda'!$U$64:$U$65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45-4E99-B242-A9C625D9797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1192D-6A02-44F7-8B26-8CA915E1115F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0C691-5043-4F27-B469-FC520E11AD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7193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0C691-5043-4F27-B469-FC520E11AD6E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36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AE8B61-DB8F-4B14-9945-0B0F70222954}" type="datetimeFigureOut">
              <a:rPr lang="hr-HR" smtClean="0"/>
              <a:t>7.12.2020.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4504A1-C519-4117-BA5D-D198984A460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arodne-novine.nn.hr/clanci/sluzbeni/2020_06_73_1416.html" TargetMode="External"/><Relationship Id="rId2" Type="http://schemas.openxmlformats.org/officeDocument/2006/relationships/hyperlink" Target="https://narodne-novine.nn.hr/clanci/sluzbeni/2019_05_52_99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ubrovnik.hr/sluzbeni-glasnik?odluka=95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59879" cy="6336704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89" y="5836503"/>
            <a:ext cx="7175351" cy="992401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hr-HR" sz="2000" dirty="0">
                <a:solidFill>
                  <a:schemeClr val="bg1"/>
                </a:solidFill>
                <a:effectLst/>
              </a:rPr>
              <a:t>NAPLAT</a:t>
            </a:r>
            <a:r>
              <a:rPr lang="en-US" sz="2000" dirty="0">
                <a:solidFill>
                  <a:schemeClr val="bg1"/>
                </a:solidFill>
                <a:effectLst/>
              </a:rPr>
              <a:t>A</a:t>
            </a:r>
            <a:r>
              <a:rPr lang="hr-HR" sz="2000" dirty="0">
                <a:solidFill>
                  <a:schemeClr val="bg1"/>
                </a:solidFill>
                <a:effectLst/>
              </a:rPr>
              <a:t> T</a:t>
            </a:r>
            <a:r>
              <a:rPr lang="en-US" sz="2000" dirty="0">
                <a:solidFill>
                  <a:schemeClr val="bg1"/>
                </a:solidFill>
                <a:effectLst/>
              </a:rPr>
              <a:t>URISTIČKE </a:t>
            </a:r>
            <a:r>
              <a:rPr lang="hr-HR" sz="2000" dirty="0">
                <a:solidFill>
                  <a:schemeClr val="bg1"/>
                </a:solidFill>
                <a:effectLst/>
              </a:rPr>
              <a:t>P</a:t>
            </a:r>
            <a:r>
              <a:rPr lang="en-US" sz="2000" dirty="0">
                <a:solidFill>
                  <a:schemeClr val="bg1"/>
                </a:solidFill>
                <a:effectLst/>
              </a:rPr>
              <a:t>RISTOJBE</a:t>
            </a:r>
            <a:r>
              <a:rPr lang="hr-HR" sz="2000" dirty="0">
                <a:solidFill>
                  <a:schemeClr val="bg1"/>
                </a:solidFill>
                <a:effectLst/>
              </a:rPr>
              <a:t> </a:t>
            </a:r>
            <a:br>
              <a:rPr lang="en-US" sz="2000" dirty="0">
                <a:solidFill>
                  <a:schemeClr val="bg1"/>
                </a:solidFill>
                <a:effectLst/>
              </a:rPr>
            </a:br>
            <a:r>
              <a:rPr lang="hr-HR" sz="2000" dirty="0">
                <a:solidFill>
                  <a:schemeClr val="bg1"/>
                </a:solidFill>
                <a:effectLst/>
              </a:rPr>
              <a:t>ZA BRODOVE NA KRUŽNIM PUTOVANJIMA </a:t>
            </a:r>
            <a:endParaRPr lang="hr-H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00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3573016"/>
            <a:ext cx="8928992" cy="2376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041984" y="2276872"/>
            <a:ext cx="5060032" cy="10801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800" dirty="0" err="1"/>
              <a:t>Hvala</a:t>
            </a:r>
            <a:r>
              <a:rPr lang="en-US" sz="4800" dirty="0"/>
              <a:t> </a:t>
            </a:r>
            <a:r>
              <a:rPr lang="en-US" sz="4800" dirty="0" err="1"/>
              <a:t>na</a:t>
            </a:r>
            <a:r>
              <a:rPr lang="en-US" sz="4800" dirty="0"/>
              <a:t> </a:t>
            </a:r>
            <a:r>
              <a:rPr lang="en-US" sz="4800" dirty="0" err="1"/>
              <a:t>pažnji</a:t>
            </a:r>
            <a:r>
              <a:rPr lang="en-US" sz="4800" dirty="0"/>
              <a:t>!</a:t>
            </a:r>
            <a:endParaRPr lang="hr-HR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107504" y="3645024"/>
            <a:ext cx="889248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all" dirty="0" err="1"/>
              <a:t>Hrvatski</a:t>
            </a:r>
            <a:r>
              <a:rPr lang="en-US" sz="1600" cap="all" dirty="0"/>
              <a:t> </a:t>
            </a:r>
            <a:r>
              <a:rPr lang="en-US" sz="1600" cap="all" dirty="0" err="1"/>
              <a:t>sabor</a:t>
            </a:r>
            <a:endParaRPr lang="en-US" sz="1600" cap="all" dirty="0"/>
          </a:p>
          <a:p>
            <a:pPr fontAlgn="base"/>
            <a:r>
              <a:rPr lang="hr-HR" sz="1200" dirty="0">
                <a:solidFill>
                  <a:srgbClr val="FF0000"/>
                </a:solidFill>
                <a:hlinkClick r:id="rId2"/>
              </a:rPr>
              <a:t>Odluk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a </a:t>
            </a:r>
            <a:r>
              <a:rPr lang="hr-HR" sz="1200" dirty="0">
                <a:solidFill>
                  <a:srgbClr val="FF0000"/>
                </a:solidFill>
                <a:hlinkClick r:id="rId2"/>
              </a:rPr>
              <a:t>o proglašenju zakona o turističkoj pristojbi</a:t>
            </a:r>
            <a:endParaRPr lang="hr-HR" sz="1200" dirty="0">
              <a:solidFill>
                <a:srgbClr val="FF0000"/>
              </a:solidFill>
            </a:endParaRPr>
          </a:p>
          <a:p>
            <a:endParaRPr lang="en-US" sz="1600" cap="all" dirty="0">
              <a:ln>
                <a:solidFill>
                  <a:schemeClr val="tx2"/>
                </a:solidFill>
              </a:ln>
            </a:endParaRPr>
          </a:p>
          <a:p>
            <a:r>
              <a:rPr lang="hr-HR" sz="1600" cap="all" dirty="0"/>
              <a:t>MINISTARSTVO TURIZMA</a:t>
            </a:r>
            <a:endParaRPr lang="en-US" sz="1600" cap="all" dirty="0"/>
          </a:p>
          <a:p>
            <a:pPr fontAlgn="base"/>
            <a:r>
              <a:rPr lang="hr-HR" sz="1200" dirty="0">
                <a:solidFill>
                  <a:schemeClr val="tx2"/>
                </a:solidFill>
                <a:hlinkClick r:id="rId3"/>
              </a:rPr>
              <a:t>Pravilnik</a:t>
            </a:r>
            <a:r>
              <a:rPr lang="en-US" sz="1200" dirty="0">
                <a:solidFill>
                  <a:schemeClr val="tx2"/>
                </a:solidFill>
                <a:hlinkClick r:id="rId3"/>
              </a:rPr>
              <a:t> </a:t>
            </a:r>
            <a:r>
              <a:rPr lang="hr-HR" sz="1200" dirty="0">
                <a:solidFill>
                  <a:schemeClr val="tx2"/>
                </a:solidFill>
                <a:hlinkClick r:id="rId3"/>
              </a:rPr>
              <a:t>o visini, načinu plaćanja i raspodjeli turističke pristojbe </a:t>
            </a:r>
            <a:r>
              <a:rPr lang="en-US" sz="1200" dirty="0">
                <a:solidFill>
                  <a:schemeClr val="tx2"/>
                </a:solidFill>
                <a:hlinkClick r:id="rId3"/>
              </a:rPr>
              <a:t>z</a:t>
            </a:r>
            <a:r>
              <a:rPr lang="hr-HR" sz="1200" dirty="0">
                <a:solidFill>
                  <a:schemeClr val="tx2"/>
                </a:solidFill>
                <a:hlinkClick r:id="rId3"/>
              </a:rPr>
              <a:t>a čarterska plovila, brodove za višednevna kružna putovanja</a:t>
            </a:r>
            <a:endParaRPr lang="en-US" sz="1200" dirty="0">
              <a:solidFill>
                <a:schemeClr val="tx2"/>
              </a:solidFill>
              <a:hlinkClick r:id="rId3"/>
            </a:endParaRPr>
          </a:p>
          <a:p>
            <a:pPr fontAlgn="base"/>
            <a:r>
              <a:rPr lang="hr-HR" sz="1200" dirty="0">
                <a:solidFill>
                  <a:schemeClr val="tx2"/>
                </a:solidFill>
                <a:hlinkClick r:id="rId3"/>
              </a:rPr>
              <a:t>i osobe</a:t>
            </a:r>
            <a:r>
              <a:rPr lang="en-US" sz="1200" dirty="0">
                <a:solidFill>
                  <a:schemeClr val="tx2"/>
                </a:solidFill>
                <a:hlinkClick r:id="rId3"/>
              </a:rPr>
              <a:t> k</a:t>
            </a:r>
            <a:r>
              <a:rPr lang="hr-HR" sz="1200" dirty="0" err="1">
                <a:solidFill>
                  <a:schemeClr val="tx2"/>
                </a:solidFill>
                <a:hlinkClick r:id="rId3"/>
              </a:rPr>
              <a:t>oje</a:t>
            </a:r>
            <a:r>
              <a:rPr lang="hr-HR" sz="1200" dirty="0">
                <a:solidFill>
                  <a:schemeClr val="tx2"/>
                </a:solidFill>
                <a:hlinkClick r:id="rId3"/>
              </a:rPr>
              <a:t> borave na plovilu (nautičari) te način plaćanja turističke pristojbe</a:t>
            </a:r>
            <a:r>
              <a:rPr lang="en-US" sz="1200" dirty="0">
                <a:solidFill>
                  <a:schemeClr val="tx2"/>
                </a:solidFill>
                <a:hlinkClick r:id="rId3"/>
              </a:rPr>
              <a:t> z</a:t>
            </a:r>
            <a:r>
              <a:rPr lang="hr-HR" sz="1200" dirty="0">
                <a:solidFill>
                  <a:schemeClr val="tx2"/>
                </a:solidFill>
                <a:hlinkClick r:id="rId3"/>
              </a:rPr>
              <a:t>a brodove na kružnom putovanju</a:t>
            </a:r>
            <a:endParaRPr lang="en-US" sz="1200" dirty="0">
              <a:solidFill>
                <a:schemeClr val="tx2"/>
              </a:solidFill>
              <a:hlinkClick r:id="rId3"/>
            </a:endParaRPr>
          </a:p>
          <a:p>
            <a:pPr fontAlgn="base"/>
            <a:r>
              <a:rPr lang="hr-HR" sz="1200" dirty="0">
                <a:solidFill>
                  <a:schemeClr val="tx2"/>
                </a:solidFill>
                <a:hlinkClick r:id="rId3"/>
              </a:rPr>
              <a:t>u međunarodnom pomorskom prometu</a:t>
            </a:r>
            <a:r>
              <a:rPr lang="en-US" sz="1200" dirty="0">
                <a:solidFill>
                  <a:schemeClr val="tx2"/>
                </a:solidFill>
                <a:hlinkClick r:id="rId3"/>
              </a:rPr>
              <a:t> </a:t>
            </a:r>
            <a:r>
              <a:rPr lang="en-US" sz="1200" dirty="0" err="1">
                <a:solidFill>
                  <a:schemeClr val="tx2"/>
                </a:solidFill>
                <a:hlinkClick r:id="rId3"/>
              </a:rPr>
              <a:t>i</a:t>
            </a:r>
            <a:r>
              <a:rPr lang="hr-HR" sz="1200" dirty="0">
                <a:solidFill>
                  <a:schemeClr val="tx2"/>
                </a:solidFill>
                <a:hlinkClick r:id="rId3"/>
              </a:rPr>
              <a:t> međunarodnom prometu na unutarnjim vodama</a:t>
            </a:r>
            <a:endParaRPr lang="en-US" sz="1200" dirty="0">
              <a:solidFill>
                <a:schemeClr val="tx2"/>
              </a:solidFill>
            </a:endParaRPr>
          </a:p>
          <a:p>
            <a:pPr fontAlgn="base"/>
            <a:endParaRPr lang="en-US" dirty="0">
              <a:solidFill>
                <a:schemeClr val="tx2"/>
              </a:solidFill>
            </a:endParaRPr>
          </a:p>
          <a:p>
            <a:pPr fontAlgn="base"/>
            <a:r>
              <a:rPr lang="en-US" sz="1600" dirty="0">
                <a:solidFill>
                  <a:schemeClr val="tx2"/>
                </a:solidFill>
              </a:rPr>
              <a:t>GRAD DUBROVNIK</a:t>
            </a:r>
          </a:p>
          <a:p>
            <a:pPr fontAlgn="base"/>
            <a:r>
              <a:rPr lang="en-US" sz="1200" dirty="0">
                <a:solidFill>
                  <a:schemeClr val="tx2"/>
                </a:solidFill>
                <a:hlinkClick r:id="rId4"/>
              </a:rPr>
              <a:t>Odluka o </a:t>
            </a:r>
            <a:r>
              <a:rPr lang="en-US" sz="1200" dirty="0" err="1">
                <a:solidFill>
                  <a:schemeClr val="tx2"/>
                </a:solidFill>
                <a:hlinkClick r:id="rId4"/>
              </a:rPr>
              <a:t>visini</a:t>
            </a:r>
            <a:r>
              <a:rPr lang="en-US" sz="1200" dirty="0">
                <a:solidFill>
                  <a:schemeClr val="tx2"/>
                </a:solidFill>
                <a:hlinkClick r:id="rId4"/>
              </a:rPr>
              <a:t> </a:t>
            </a:r>
            <a:r>
              <a:rPr lang="en-US" sz="1200" dirty="0" err="1">
                <a:solidFill>
                  <a:schemeClr val="tx2"/>
                </a:solidFill>
                <a:hlinkClick r:id="rId4"/>
              </a:rPr>
              <a:t>turstičke</a:t>
            </a:r>
            <a:r>
              <a:rPr lang="en-US" sz="1200" dirty="0">
                <a:solidFill>
                  <a:schemeClr val="tx2"/>
                </a:solidFill>
                <a:hlinkClick r:id="rId4"/>
              </a:rPr>
              <a:t> </a:t>
            </a:r>
            <a:r>
              <a:rPr lang="en-US" sz="1200" dirty="0" err="1">
                <a:solidFill>
                  <a:schemeClr val="tx2"/>
                </a:solidFill>
                <a:hlinkClick r:id="rId4"/>
              </a:rPr>
              <a:t>pristojbe</a:t>
            </a:r>
            <a:r>
              <a:rPr lang="en-US" sz="1200" dirty="0">
                <a:solidFill>
                  <a:schemeClr val="tx2"/>
                </a:solidFill>
                <a:hlinkClick r:id="rId4"/>
              </a:rPr>
              <a:t> </a:t>
            </a:r>
            <a:r>
              <a:rPr lang="en-US" sz="1200" dirty="0" err="1">
                <a:solidFill>
                  <a:schemeClr val="tx2"/>
                </a:solidFill>
                <a:hlinkClick r:id="rId4"/>
              </a:rPr>
              <a:t>za</a:t>
            </a:r>
            <a:r>
              <a:rPr lang="en-US" sz="1200" dirty="0">
                <a:solidFill>
                  <a:schemeClr val="tx2"/>
                </a:solidFill>
                <a:hlinkClick r:id="rId4"/>
              </a:rPr>
              <a:t> </a:t>
            </a:r>
            <a:r>
              <a:rPr lang="en-US" sz="1200" dirty="0" err="1">
                <a:solidFill>
                  <a:schemeClr val="tx2"/>
                </a:solidFill>
                <a:hlinkClick r:id="rId4"/>
              </a:rPr>
              <a:t>kruzere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69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475656" y="1772816"/>
            <a:ext cx="6400800" cy="340271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Naplata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temelji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/>
              <a:t>Zakonu</a:t>
            </a:r>
            <a:r>
              <a:rPr lang="en-US" i="1" dirty="0"/>
              <a:t> o </a:t>
            </a:r>
            <a:r>
              <a:rPr lang="en-US" i="1" dirty="0" err="1"/>
              <a:t>turističkoj</a:t>
            </a:r>
            <a:r>
              <a:rPr lang="en-US" i="1" dirty="0"/>
              <a:t> </a:t>
            </a:r>
            <a:r>
              <a:rPr lang="en-US" i="1" dirty="0" err="1"/>
              <a:t>pristojbi</a:t>
            </a:r>
            <a:r>
              <a:rPr lang="en-US" i="1" dirty="0"/>
              <a:t>, NN 52/19, 32/20, 42/20</a:t>
            </a:r>
          </a:p>
          <a:p>
            <a:r>
              <a:rPr lang="hr-HR" dirty="0"/>
              <a:t>Člankom 11. Zakona o turističkoj pristojbi propisano je da brod na kružnom putovanju u međunarodnom pomorskom prometu i međunarodnom prometu na unutarnjim vodama kada se nalazi na vezu u luci ili sidrištu luke može plaćati turističku pristojbu, s tim da općinsko ili gradsko vijeće donosi odluku hoće li se naplaćivati predmetna turistička pristojba i u kojem iznosu</a:t>
            </a:r>
            <a:endParaRPr lang="en-US" dirty="0"/>
          </a:p>
          <a:p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stavka</a:t>
            </a:r>
            <a:r>
              <a:rPr lang="en-US" dirty="0"/>
              <a:t> 3.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članka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općinsko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gradsko</a:t>
            </a:r>
            <a:r>
              <a:rPr lang="en-US" dirty="0"/>
              <a:t> </a:t>
            </a:r>
            <a:r>
              <a:rPr lang="en-US" dirty="0" err="1"/>
              <a:t>vijeće</a:t>
            </a:r>
            <a:r>
              <a:rPr lang="en-US" dirty="0"/>
              <a:t> do 31. </a:t>
            </a:r>
            <a:r>
              <a:rPr lang="en-US" dirty="0" err="1"/>
              <a:t>siječnja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sljedeću</a:t>
            </a:r>
            <a:r>
              <a:rPr lang="en-US" dirty="0"/>
              <a:t> </a:t>
            </a:r>
            <a:r>
              <a:rPr lang="en-US" dirty="0" err="1"/>
              <a:t>godinu</a:t>
            </a:r>
            <a:endParaRPr lang="en-US" dirty="0"/>
          </a:p>
          <a:p>
            <a:endParaRPr lang="hr-HR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836712"/>
            <a:ext cx="2761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ZAKONODAVNA</a:t>
            </a:r>
            <a:r>
              <a:rPr lang="en-US" dirty="0"/>
              <a:t> PODLOGA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100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331640" y="1844824"/>
            <a:ext cx="6400800" cy="3474720"/>
          </a:xfrm>
        </p:spPr>
        <p:txBody>
          <a:bodyPr>
            <a:normAutofit/>
          </a:bodyPr>
          <a:lstStyle/>
          <a:p>
            <a:r>
              <a:rPr lang="en-US" sz="1900" dirty="0" err="1"/>
              <a:t>člankom</a:t>
            </a:r>
            <a:r>
              <a:rPr lang="en-US" sz="1900" dirty="0"/>
              <a:t> 4. </a:t>
            </a:r>
            <a:r>
              <a:rPr lang="en-US" sz="1900" dirty="0" err="1"/>
              <a:t>Zakona</a:t>
            </a:r>
            <a:r>
              <a:rPr lang="en-US" sz="1900" dirty="0"/>
              <a:t> o </a:t>
            </a:r>
            <a:r>
              <a:rPr lang="en-US" sz="1900" dirty="0" err="1"/>
              <a:t>turističkoj</a:t>
            </a:r>
            <a:r>
              <a:rPr lang="en-US" sz="1900" dirty="0"/>
              <a:t> </a:t>
            </a:r>
            <a:r>
              <a:rPr lang="en-US" sz="1900" dirty="0" err="1"/>
              <a:t>pristojbi</a:t>
            </a:r>
            <a:r>
              <a:rPr lang="en-US" sz="1900" dirty="0"/>
              <a:t> </a:t>
            </a:r>
            <a:r>
              <a:rPr lang="en-US" sz="1900" dirty="0" err="1"/>
              <a:t>propisano</a:t>
            </a:r>
            <a:r>
              <a:rPr lang="en-US" sz="1900" dirty="0"/>
              <a:t> je </a:t>
            </a:r>
            <a:r>
              <a:rPr lang="en-US" sz="1900" dirty="0" err="1"/>
              <a:t>tko</a:t>
            </a:r>
            <a:r>
              <a:rPr lang="en-US" sz="1900" dirty="0"/>
              <a:t> </a:t>
            </a:r>
            <a:r>
              <a:rPr lang="en-US" sz="1900" dirty="0" err="1"/>
              <a:t>su</a:t>
            </a:r>
            <a:r>
              <a:rPr lang="en-US" sz="1900" dirty="0"/>
              <a:t> </a:t>
            </a:r>
            <a:r>
              <a:rPr lang="en-US" sz="1900" dirty="0" err="1"/>
              <a:t>sve</a:t>
            </a:r>
            <a:r>
              <a:rPr lang="en-US" sz="1900" dirty="0"/>
              <a:t> </a:t>
            </a:r>
            <a:r>
              <a:rPr lang="en-US" sz="1900" dirty="0" err="1"/>
              <a:t>obveznici</a:t>
            </a:r>
            <a:r>
              <a:rPr lang="en-US" sz="1900" dirty="0"/>
              <a:t> </a:t>
            </a:r>
            <a:r>
              <a:rPr lang="en-US" sz="1900" dirty="0" err="1"/>
              <a:t>plaćanja</a:t>
            </a:r>
            <a:r>
              <a:rPr lang="en-US" sz="1900" dirty="0"/>
              <a:t> </a:t>
            </a:r>
            <a:r>
              <a:rPr lang="en-US" sz="1900" dirty="0" err="1"/>
              <a:t>turističke</a:t>
            </a:r>
            <a:r>
              <a:rPr lang="en-US" sz="1900" dirty="0"/>
              <a:t> </a:t>
            </a:r>
            <a:r>
              <a:rPr lang="en-US" sz="1900" dirty="0" err="1"/>
              <a:t>pristojbe</a:t>
            </a:r>
            <a:r>
              <a:rPr lang="en-US" sz="1900" dirty="0"/>
              <a:t>, </a:t>
            </a:r>
            <a:r>
              <a:rPr lang="en-US" sz="1900" dirty="0" err="1"/>
              <a:t>te</a:t>
            </a:r>
            <a:r>
              <a:rPr lang="en-US" sz="1900" dirty="0"/>
              <a:t> je u </a:t>
            </a:r>
            <a:r>
              <a:rPr lang="en-US" sz="1900" dirty="0" err="1"/>
              <a:t>istom</a:t>
            </a:r>
            <a:r>
              <a:rPr lang="en-US" sz="1900" dirty="0"/>
              <a:t> </a:t>
            </a:r>
            <a:r>
              <a:rPr lang="en-US" sz="1900" dirty="0" err="1"/>
              <a:t>članku</a:t>
            </a:r>
            <a:r>
              <a:rPr lang="en-US" sz="1900" dirty="0"/>
              <a:t> </a:t>
            </a:r>
            <a:r>
              <a:rPr lang="en-US" sz="1900" dirty="0" err="1"/>
              <a:t>Zakona</a:t>
            </a:r>
            <a:r>
              <a:rPr lang="en-US" sz="1900" dirty="0"/>
              <a:t>, </a:t>
            </a:r>
            <a:r>
              <a:rPr lang="en-US" sz="1900" dirty="0" err="1"/>
              <a:t>stavak</a:t>
            </a:r>
            <a:r>
              <a:rPr lang="en-US" sz="1900" dirty="0"/>
              <a:t> 1. </a:t>
            </a:r>
            <a:r>
              <a:rPr lang="en-US" sz="1900" dirty="0" err="1"/>
              <a:t>točka</a:t>
            </a:r>
            <a:r>
              <a:rPr lang="en-US" sz="1900" dirty="0"/>
              <a:t> 3. </a:t>
            </a:r>
            <a:r>
              <a:rPr lang="en-US" sz="1900" dirty="0" err="1"/>
              <a:t>navedeno</a:t>
            </a:r>
            <a:r>
              <a:rPr lang="en-US" sz="1900" dirty="0"/>
              <a:t> </a:t>
            </a:r>
            <a:r>
              <a:rPr lang="en-US" sz="1900" dirty="0" err="1"/>
              <a:t>kako</a:t>
            </a:r>
            <a:r>
              <a:rPr lang="en-US" sz="1900" dirty="0"/>
              <a:t> </a:t>
            </a:r>
            <a:r>
              <a:rPr lang="en-US" sz="1900" dirty="0" err="1"/>
              <a:t>turističku</a:t>
            </a:r>
            <a:r>
              <a:rPr lang="en-US" sz="1900" dirty="0"/>
              <a:t> </a:t>
            </a:r>
            <a:r>
              <a:rPr lang="en-US" sz="1900" dirty="0" err="1"/>
              <a:t>pristojbu</a:t>
            </a:r>
            <a:r>
              <a:rPr lang="en-US" sz="1900" dirty="0"/>
              <a:t> </a:t>
            </a:r>
            <a:r>
              <a:rPr lang="en-US" sz="1900" dirty="0" err="1"/>
              <a:t>između</a:t>
            </a:r>
            <a:r>
              <a:rPr lang="en-US" sz="1900" dirty="0"/>
              <a:t> </a:t>
            </a:r>
            <a:r>
              <a:rPr lang="en-US" sz="1900" dirty="0" err="1"/>
              <a:t>ostalih</a:t>
            </a:r>
            <a:r>
              <a:rPr lang="en-US" sz="1900" dirty="0"/>
              <a:t> </a:t>
            </a:r>
            <a:r>
              <a:rPr lang="en-US" sz="1900" dirty="0" err="1"/>
              <a:t>plaćaju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brodovi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kružnom</a:t>
            </a:r>
            <a:r>
              <a:rPr lang="en-US" sz="1900" dirty="0"/>
              <a:t> </a:t>
            </a:r>
            <a:r>
              <a:rPr lang="en-US" sz="1900" dirty="0" err="1"/>
              <a:t>putovanju</a:t>
            </a:r>
            <a:r>
              <a:rPr lang="en-US" sz="1900" dirty="0"/>
              <a:t> u </a:t>
            </a:r>
            <a:r>
              <a:rPr lang="en-US" sz="1900" dirty="0" err="1"/>
              <a:t>međunarodnom</a:t>
            </a:r>
            <a:r>
              <a:rPr lang="en-US" sz="1900" dirty="0"/>
              <a:t> </a:t>
            </a:r>
            <a:r>
              <a:rPr lang="en-US" sz="1900" dirty="0" err="1"/>
              <a:t>pomorskom</a:t>
            </a:r>
            <a:r>
              <a:rPr lang="en-US" sz="1900" dirty="0"/>
              <a:t> </a:t>
            </a:r>
            <a:r>
              <a:rPr lang="en-US" sz="1900" dirty="0" err="1"/>
              <a:t>prometu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međunarodnom</a:t>
            </a:r>
            <a:r>
              <a:rPr lang="en-US" sz="1900" dirty="0"/>
              <a:t> </a:t>
            </a:r>
            <a:r>
              <a:rPr lang="en-US" sz="1900" dirty="0" err="1"/>
              <a:t>prometu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unutarnjim</a:t>
            </a:r>
            <a:r>
              <a:rPr lang="en-US" sz="1900" dirty="0"/>
              <a:t> </a:t>
            </a:r>
            <a:r>
              <a:rPr lang="en-US" sz="1900" dirty="0" err="1"/>
              <a:t>vodama</a:t>
            </a:r>
            <a:r>
              <a:rPr lang="en-US" sz="1900" dirty="0"/>
              <a:t> </a:t>
            </a:r>
            <a:r>
              <a:rPr lang="en-US" sz="1900" dirty="0" err="1"/>
              <a:t>kada</a:t>
            </a:r>
            <a:r>
              <a:rPr lang="en-US" sz="1900" dirty="0"/>
              <a:t> se </a:t>
            </a:r>
            <a:r>
              <a:rPr lang="en-US" sz="1900" dirty="0" err="1"/>
              <a:t>brod</a:t>
            </a:r>
            <a:r>
              <a:rPr lang="en-US" sz="1900" dirty="0"/>
              <a:t> </a:t>
            </a:r>
            <a:r>
              <a:rPr lang="en-US" sz="1900" dirty="0" err="1"/>
              <a:t>nalazi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vezu</a:t>
            </a:r>
            <a:r>
              <a:rPr lang="en-US" sz="1900" dirty="0"/>
              <a:t> u </a:t>
            </a:r>
            <a:r>
              <a:rPr lang="en-US" sz="1900" dirty="0" err="1"/>
              <a:t>luci</a:t>
            </a:r>
            <a:r>
              <a:rPr lang="en-US" sz="1900" dirty="0"/>
              <a:t> </a:t>
            </a:r>
            <a:r>
              <a:rPr lang="en-US" sz="1900" dirty="0" err="1"/>
              <a:t>ili</a:t>
            </a:r>
            <a:r>
              <a:rPr lang="en-US" sz="1900" dirty="0"/>
              <a:t> </a:t>
            </a:r>
            <a:r>
              <a:rPr lang="en-US" sz="1900" dirty="0" err="1"/>
              <a:t>sidrištu</a:t>
            </a:r>
            <a:r>
              <a:rPr lang="en-US" sz="1900" dirty="0"/>
              <a:t> </a:t>
            </a:r>
            <a:r>
              <a:rPr lang="en-US" sz="1900" dirty="0" err="1"/>
              <a:t>luke</a:t>
            </a:r>
            <a:endParaRPr lang="hr-HR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836712"/>
            <a:ext cx="3668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OBVEZNICI TURISTIČKE PRISTOJBE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0044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403648" y="1916832"/>
            <a:ext cx="6400800" cy="3474720"/>
          </a:xfrm>
        </p:spPr>
        <p:txBody>
          <a:bodyPr>
            <a:normAutofit/>
          </a:bodyPr>
          <a:lstStyle/>
          <a:p>
            <a:r>
              <a:rPr lang="en-US" sz="1900" dirty="0"/>
              <a:t>č</a:t>
            </a:r>
            <a:r>
              <a:rPr lang="hr-HR" sz="1900" dirty="0" err="1"/>
              <a:t>lankom</a:t>
            </a:r>
            <a:r>
              <a:rPr lang="hr-HR" sz="1900" dirty="0"/>
              <a:t> 5.  Pravilnika o najnižem i najvišem iznosu turističke pristojbe („Narodne novine“ broj: </a:t>
            </a:r>
            <a:r>
              <a:rPr lang="hr-HR" sz="1900" dirty="0" err="1"/>
              <a:t>71</a:t>
            </a:r>
            <a:r>
              <a:rPr lang="hr-HR" sz="1900" dirty="0"/>
              <a:t>/</a:t>
            </a:r>
            <a:r>
              <a:rPr lang="hr-HR" sz="1900" dirty="0" err="1"/>
              <a:t>2019</a:t>
            </a:r>
            <a:r>
              <a:rPr lang="hr-HR" sz="1900" dirty="0"/>
              <a:t> ) propisani su najviši iznosi turističke pristojbe koju plaćaju brodovi na kružnom putovanju u međunarodnom pomorskom prometu i međunarodnom prometu na unutarnjim vodama kada se brod nalazi na vezu u luci ili sidrištu luke koji mogu donijeti općinska ili gradska vijeća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836712"/>
            <a:ext cx="3987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VISINA IZNOSA TURISTIČKE PRISTOJBE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490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331640" y="1412776"/>
            <a:ext cx="6400800" cy="2664296"/>
          </a:xfrm>
        </p:spPr>
        <p:txBody>
          <a:bodyPr>
            <a:normAutofit/>
          </a:bodyPr>
          <a:lstStyle/>
          <a:p>
            <a:r>
              <a:rPr lang="en-US" sz="1900" dirty="0" err="1"/>
              <a:t>Gradsko</a:t>
            </a:r>
            <a:r>
              <a:rPr lang="en-US" sz="1900" dirty="0"/>
              <a:t> </a:t>
            </a:r>
            <a:r>
              <a:rPr lang="en-US" sz="1900" dirty="0" err="1"/>
              <a:t>vijeća</a:t>
            </a:r>
            <a:r>
              <a:rPr lang="en-US" sz="1900" dirty="0"/>
              <a:t> </a:t>
            </a:r>
            <a:r>
              <a:rPr lang="en-US" sz="1900" dirty="0" err="1"/>
              <a:t>Grada</a:t>
            </a:r>
            <a:r>
              <a:rPr lang="en-US" sz="1900" dirty="0"/>
              <a:t> </a:t>
            </a:r>
            <a:r>
              <a:rPr lang="en-US" sz="1900" dirty="0" err="1"/>
              <a:t>Dubrovnika</a:t>
            </a:r>
            <a:r>
              <a:rPr lang="en-US" sz="1900" dirty="0"/>
              <a:t> 23.rujna 2019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temelju</a:t>
            </a:r>
            <a:r>
              <a:rPr lang="en-US" sz="1900" dirty="0"/>
              <a:t> </a:t>
            </a:r>
            <a:r>
              <a:rPr lang="en-US" sz="1900" dirty="0" err="1"/>
              <a:t>navedenog</a:t>
            </a:r>
            <a:r>
              <a:rPr lang="en-US" sz="1900" dirty="0"/>
              <a:t> </a:t>
            </a:r>
            <a:r>
              <a:rPr lang="en-US" sz="1900" dirty="0" err="1"/>
              <a:t>Zakona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Pravilnika,na</a:t>
            </a:r>
            <a:r>
              <a:rPr lang="en-US" sz="1900" dirty="0"/>
              <a:t> 24. </a:t>
            </a:r>
            <a:r>
              <a:rPr lang="en-US" sz="1900" dirty="0" err="1"/>
              <a:t>sjednici</a:t>
            </a:r>
            <a:r>
              <a:rPr lang="en-US" sz="1900" dirty="0"/>
              <a:t> </a:t>
            </a:r>
            <a:r>
              <a:rPr lang="en-US" sz="1900" dirty="0" err="1"/>
              <a:t>donijelo</a:t>
            </a:r>
            <a:r>
              <a:rPr lang="en-US" sz="1900" dirty="0"/>
              <a:t> je </a:t>
            </a:r>
            <a:r>
              <a:rPr lang="en-US" sz="1900" dirty="0" err="1"/>
              <a:t>Odluku</a:t>
            </a:r>
            <a:r>
              <a:rPr lang="en-US" sz="1900" dirty="0"/>
              <a:t> o </a:t>
            </a:r>
            <a:r>
              <a:rPr lang="en-US" sz="1900" dirty="0" err="1"/>
              <a:t>visini</a:t>
            </a:r>
            <a:r>
              <a:rPr lang="en-US" sz="1900" dirty="0"/>
              <a:t> </a:t>
            </a:r>
            <a:r>
              <a:rPr lang="en-US" sz="1900" dirty="0" err="1"/>
              <a:t>turističke</a:t>
            </a:r>
            <a:r>
              <a:rPr lang="en-US" sz="1900" dirty="0"/>
              <a:t> </a:t>
            </a:r>
            <a:r>
              <a:rPr lang="en-US" sz="1900" dirty="0" err="1"/>
              <a:t>pristojbe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brodove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kružnom</a:t>
            </a:r>
            <a:r>
              <a:rPr lang="en-US" sz="1900" dirty="0"/>
              <a:t> </a:t>
            </a:r>
            <a:r>
              <a:rPr lang="en-US" sz="1900" dirty="0" err="1"/>
              <a:t>putovanju</a:t>
            </a:r>
            <a:r>
              <a:rPr lang="en-US" sz="1900" dirty="0"/>
              <a:t> u </a:t>
            </a:r>
            <a:r>
              <a:rPr lang="en-US" sz="1900" dirty="0" err="1"/>
              <a:t>međunarodnom</a:t>
            </a:r>
            <a:r>
              <a:rPr lang="en-US" sz="1900" dirty="0"/>
              <a:t> </a:t>
            </a:r>
            <a:r>
              <a:rPr lang="en-US" sz="1900" dirty="0" err="1"/>
              <a:t>pomorskom</a:t>
            </a:r>
            <a:r>
              <a:rPr lang="en-US" sz="1900" dirty="0"/>
              <a:t> </a:t>
            </a:r>
            <a:r>
              <a:rPr lang="en-US" sz="1900" dirty="0" err="1"/>
              <a:t>prometu</a:t>
            </a:r>
            <a:r>
              <a:rPr lang="en-US" sz="1900" dirty="0"/>
              <a:t> </a:t>
            </a:r>
            <a:r>
              <a:rPr lang="en-US" sz="1900" dirty="0" err="1"/>
              <a:t>kada</a:t>
            </a:r>
            <a:r>
              <a:rPr lang="en-US" sz="1900" dirty="0"/>
              <a:t> se </a:t>
            </a:r>
            <a:r>
              <a:rPr lang="en-US" sz="1900" dirty="0" err="1"/>
              <a:t>brod</a:t>
            </a:r>
            <a:r>
              <a:rPr lang="en-US" sz="1900" dirty="0"/>
              <a:t> </a:t>
            </a:r>
            <a:r>
              <a:rPr lang="en-US" sz="1900" dirty="0" err="1"/>
              <a:t>nalazi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vezu</a:t>
            </a:r>
            <a:r>
              <a:rPr lang="en-US" sz="1900" dirty="0"/>
              <a:t> u </a:t>
            </a:r>
            <a:r>
              <a:rPr lang="en-US" sz="1900" dirty="0" err="1"/>
              <a:t>luci</a:t>
            </a:r>
            <a:r>
              <a:rPr lang="en-US" sz="1900" dirty="0"/>
              <a:t> </a:t>
            </a:r>
            <a:r>
              <a:rPr lang="en-US" sz="1900" dirty="0" err="1"/>
              <a:t>ili</a:t>
            </a:r>
            <a:r>
              <a:rPr lang="en-US" sz="1900" dirty="0"/>
              <a:t> </a:t>
            </a:r>
            <a:r>
              <a:rPr lang="en-US" sz="1900" dirty="0" err="1"/>
              <a:t>sidrištu</a:t>
            </a:r>
            <a:r>
              <a:rPr lang="en-US" sz="1900" dirty="0"/>
              <a:t> </a:t>
            </a:r>
            <a:r>
              <a:rPr lang="en-US" sz="1900" dirty="0" err="1"/>
              <a:t>luke</a:t>
            </a:r>
            <a:r>
              <a:rPr lang="en-US" sz="1900" dirty="0"/>
              <a:t> 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836712"/>
            <a:ext cx="3479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TURISTIČKA PRISTOJBA ZA 2021.</a:t>
            </a:r>
            <a:endParaRPr lang="hr-H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284319"/>
              </p:ext>
            </p:extLst>
          </p:nvPr>
        </p:nvGraphicFramePr>
        <p:xfrm>
          <a:off x="1835696" y="4297394"/>
          <a:ext cx="5544616" cy="1651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0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KAPACITET PUTNIKA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 PO BRODU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IZNOS TURISTIČKE PRISTOJBE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PO BRODU (KN)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50 - 200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2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r>
                        <a:rPr lang="hr-HR" sz="1100" dirty="0" err="1">
                          <a:effectLst/>
                        </a:rPr>
                        <a:t>000</a:t>
                      </a:r>
                      <a:r>
                        <a:rPr lang="hr-HR" sz="1100" dirty="0">
                          <a:effectLst/>
                        </a:rPr>
                        <a:t>,</a:t>
                      </a:r>
                      <a:r>
                        <a:rPr lang="hr-HR" sz="1100" dirty="0" err="1">
                          <a:effectLst/>
                        </a:rPr>
                        <a:t>00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201- 500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5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r>
                        <a:rPr lang="hr-HR" sz="1100" dirty="0" err="1">
                          <a:effectLst/>
                        </a:rPr>
                        <a:t>000</a:t>
                      </a:r>
                      <a:r>
                        <a:rPr lang="hr-HR" sz="1100" dirty="0">
                          <a:effectLst/>
                        </a:rPr>
                        <a:t>,</a:t>
                      </a:r>
                      <a:r>
                        <a:rPr lang="hr-HR" sz="1100" dirty="0" err="1">
                          <a:effectLst/>
                        </a:rPr>
                        <a:t>00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501 -1000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10.000,00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1001 - 2000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20.000,00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2001 - 3000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30.000,00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3001 – i više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40.000,00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46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187624" y="1075932"/>
            <a:ext cx="6400800" cy="3474720"/>
          </a:xfrm>
        </p:spPr>
        <p:txBody>
          <a:bodyPr>
            <a:normAutofit/>
          </a:bodyPr>
          <a:lstStyle/>
          <a:p>
            <a:r>
              <a:rPr lang="en-US" sz="1900" dirty="0" err="1"/>
              <a:t>člankom</a:t>
            </a:r>
            <a:r>
              <a:rPr lang="en-US" sz="1900" dirty="0"/>
              <a:t> 11. </a:t>
            </a:r>
            <a:r>
              <a:rPr lang="en-US" sz="1900" dirty="0" err="1"/>
              <a:t>stavka</a:t>
            </a:r>
            <a:r>
              <a:rPr lang="en-US" sz="1900" dirty="0"/>
              <a:t> 2. </a:t>
            </a:r>
            <a:r>
              <a:rPr lang="en-US" sz="1900" dirty="0" err="1"/>
              <a:t>Zakona</a:t>
            </a:r>
            <a:r>
              <a:rPr lang="en-US" sz="1900" dirty="0"/>
              <a:t> </a:t>
            </a:r>
            <a:r>
              <a:rPr lang="en-US" sz="1900" dirty="0" err="1"/>
              <a:t>propisano</a:t>
            </a:r>
            <a:r>
              <a:rPr lang="en-US" sz="1900" dirty="0"/>
              <a:t> je </a:t>
            </a:r>
            <a:r>
              <a:rPr lang="en-US" sz="1900" dirty="0" err="1"/>
              <a:t>kako</a:t>
            </a:r>
            <a:r>
              <a:rPr lang="en-US" sz="1900" dirty="0"/>
              <a:t> je </a:t>
            </a:r>
            <a:r>
              <a:rPr lang="en-US" sz="1900" dirty="0" err="1"/>
              <a:t>predmetna</a:t>
            </a:r>
            <a:r>
              <a:rPr lang="en-US" sz="1900" dirty="0"/>
              <a:t> </a:t>
            </a:r>
            <a:r>
              <a:rPr lang="en-US" sz="1900" dirty="0" err="1"/>
              <a:t>turistčka</a:t>
            </a:r>
            <a:r>
              <a:rPr lang="en-US" sz="1900" dirty="0"/>
              <a:t> </a:t>
            </a:r>
            <a:r>
              <a:rPr lang="en-US" sz="1900" dirty="0" err="1"/>
              <a:t>pristojba</a:t>
            </a:r>
            <a:r>
              <a:rPr lang="en-US" sz="1900" dirty="0"/>
              <a:t> </a:t>
            </a:r>
            <a:r>
              <a:rPr lang="en-US" sz="1900" dirty="0" err="1"/>
              <a:t>prihod</a:t>
            </a:r>
            <a:r>
              <a:rPr lang="en-US" sz="1900" dirty="0"/>
              <a:t> </a:t>
            </a:r>
            <a:r>
              <a:rPr lang="en-US" sz="1900" dirty="0" err="1"/>
              <a:t>proračuna</a:t>
            </a:r>
            <a:r>
              <a:rPr lang="en-US" sz="1900" dirty="0"/>
              <a:t> </a:t>
            </a:r>
            <a:r>
              <a:rPr lang="en-US" sz="1900" dirty="0" err="1"/>
              <a:t>općina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gradova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jedinica</a:t>
            </a:r>
            <a:r>
              <a:rPr lang="en-US" sz="1900" dirty="0"/>
              <a:t> </a:t>
            </a:r>
            <a:r>
              <a:rPr lang="en-US" sz="1900" dirty="0" err="1"/>
              <a:t>područne</a:t>
            </a:r>
            <a:r>
              <a:rPr lang="en-US" sz="1900" dirty="0"/>
              <a:t> (</a:t>
            </a:r>
            <a:r>
              <a:rPr lang="en-US" sz="1900" dirty="0" err="1"/>
              <a:t>regionalne</a:t>
            </a:r>
            <a:r>
              <a:rPr lang="en-US" sz="1900" dirty="0"/>
              <a:t>) </a:t>
            </a:r>
            <a:r>
              <a:rPr lang="en-US" sz="1900" dirty="0" err="1"/>
              <a:t>samouprave</a:t>
            </a:r>
            <a:endParaRPr lang="en-US" sz="1900" dirty="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14419C78-2D41-433E-A68E-3BA649BC2102}"/>
              </a:ext>
            </a:extLst>
          </p:cNvPr>
          <p:cNvSpPr txBox="1"/>
          <p:nvPr/>
        </p:nvSpPr>
        <p:spPr>
          <a:xfrm>
            <a:off x="5258344" y="5056335"/>
            <a:ext cx="47707" cy="209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lIns="0" tIns="0" rIns="0" bIns="0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sz="11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068960"/>
            <a:ext cx="8227287" cy="148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0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900" dirty="0" err="1"/>
              <a:t>člankom</a:t>
            </a:r>
            <a:r>
              <a:rPr lang="en-US" sz="1900" dirty="0"/>
              <a:t> 21. </a:t>
            </a:r>
            <a:r>
              <a:rPr lang="en-US" sz="1900" dirty="0" err="1"/>
              <a:t>stavak</a:t>
            </a:r>
            <a:r>
              <a:rPr lang="en-US" sz="1900" dirty="0"/>
              <a:t> 3. </a:t>
            </a:r>
            <a:r>
              <a:rPr lang="en-US" sz="1900" dirty="0" err="1"/>
              <a:t>istog</a:t>
            </a:r>
            <a:r>
              <a:rPr lang="en-US" sz="1900" dirty="0"/>
              <a:t> </a:t>
            </a:r>
            <a:r>
              <a:rPr lang="en-US" sz="1900" dirty="0" err="1"/>
              <a:t>Zakona</a:t>
            </a:r>
            <a:r>
              <a:rPr lang="en-US" sz="1900" dirty="0"/>
              <a:t> </a:t>
            </a:r>
            <a:r>
              <a:rPr lang="en-US" sz="1900" dirty="0" err="1"/>
              <a:t>propisano</a:t>
            </a:r>
            <a:r>
              <a:rPr lang="en-US" sz="1900" dirty="0"/>
              <a:t> je </a:t>
            </a:r>
            <a:r>
              <a:rPr lang="en-US" sz="1900" dirty="0" err="1"/>
              <a:t>kako</a:t>
            </a:r>
            <a:r>
              <a:rPr lang="en-US" sz="1900" dirty="0"/>
              <a:t> se </a:t>
            </a:r>
            <a:r>
              <a:rPr lang="en-US" sz="1900" dirty="0" err="1"/>
              <a:t>sredstva</a:t>
            </a:r>
            <a:r>
              <a:rPr lang="en-US" sz="1900" dirty="0"/>
              <a:t> </a:t>
            </a:r>
            <a:r>
              <a:rPr lang="en-US" sz="1900" dirty="0" err="1"/>
              <a:t>turističke</a:t>
            </a:r>
            <a:r>
              <a:rPr lang="en-US" sz="1900" dirty="0"/>
              <a:t> </a:t>
            </a:r>
            <a:r>
              <a:rPr lang="en-US" sz="1900" dirty="0" err="1"/>
              <a:t>pristojbe</a:t>
            </a:r>
            <a:r>
              <a:rPr lang="en-US" sz="1900" dirty="0"/>
              <a:t> </a:t>
            </a:r>
            <a:r>
              <a:rPr lang="en-US" sz="1900" dirty="0" err="1"/>
              <a:t>iz</a:t>
            </a:r>
            <a:r>
              <a:rPr lang="en-US" sz="1900" dirty="0"/>
              <a:t> </a:t>
            </a:r>
            <a:r>
              <a:rPr lang="en-US" sz="1900" dirty="0" err="1"/>
              <a:t>članka</a:t>
            </a:r>
            <a:r>
              <a:rPr lang="en-US" sz="1900" dirty="0"/>
              <a:t> 11. </a:t>
            </a:r>
            <a:r>
              <a:rPr lang="en-US" sz="1900" dirty="0" err="1"/>
              <a:t>stavka</a:t>
            </a:r>
            <a:r>
              <a:rPr lang="en-US" sz="1900" dirty="0"/>
              <a:t> 1. </a:t>
            </a:r>
            <a:r>
              <a:rPr lang="en-US" sz="1900" dirty="0" err="1"/>
              <a:t>Zakona</a:t>
            </a:r>
            <a:r>
              <a:rPr lang="en-US" sz="1900" dirty="0"/>
              <a:t> </a:t>
            </a:r>
            <a:r>
              <a:rPr lang="en-US" sz="1900" dirty="0" err="1"/>
              <a:t>raspoređuju</a:t>
            </a:r>
            <a:r>
              <a:rPr lang="en-US" sz="1900" dirty="0"/>
              <a:t> 85% </a:t>
            </a:r>
            <a:r>
              <a:rPr lang="en-US" sz="1900" dirty="0" err="1"/>
              <a:t>općini</a:t>
            </a:r>
            <a:r>
              <a:rPr lang="en-US" sz="1900" dirty="0"/>
              <a:t> </a:t>
            </a:r>
            <a:r>
              <a:rPr lang="en-US" sz="1900" dirty="0" err="1"/>
              <a:t>ili</a:t>
            </a:r>
            <a:r>
              <a:rPr lang="en-US" sz="1900" dirty="0"/>
              <a:t> </a:t>
            </a:r>
            <a:r>
              <a:rPr lang="en-US" sz="1900" dirty="0" err="1"/>
              <a:t>gradu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15% </a:t>
            </a:r>
            <a:r>
              <a:rPr lang="en-US" sz="1900" dirty="0" err="1"/>
              <a:t>županiji</a:t>
            </a:r>
            <a:r>
              <a:rPr lang="en-US" sz="1900" dirty="0"/>
              <a:t>, a </a:t>
            </a:r>
            <a:r>
              <a:rPr lang="en-US" sz="1900" dirty="0" err="1"/>
              <a:t>koriste</a:t>
            </a:r>
            <a:r>
              <a:rPr lang="en-US" sz="1900" dirty="0"/>
              <a:t> se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poboljšanje</a:t>
            </a:r>
            <a:r>
              <a:rPr lang="en-US" sz="1900" dirty="0"/>
              <a:t> </a:t>
            </a:r>
            <a:r>
              <a:rPr lang="en-US" sz="1900" dirty="0" err="1"/>
              <a:t>javne</a:t>
            </a:r>
            <a:r>
              <a:rPr lang="en-US" sz="1900" dirty="0"/>
              <a:t> </a:t>
            </a:r>
            <a:r>
              <a:rPr lang="en-US" sz="1900" dirty="0" err="1"/>
              <a:t>turističke</a:t>
            </a:r>
            <a:r>
              <a:rPr lang="en-US" sz="1900" dirty="0"/>
              <a:t> </a:t>
            </a:r>
            <a:r>
              <a:rPr lang="en-US" sz="1900" dirty="0" err="1"/>
              <a:t>infrastrukture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projekte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programe</a:t>
            </a:r>
            <a:r>
              <a:rPr lang="en-US" sz="1900" dirty="0"/>
              <a:t> </a:t>
            </a:r>
            <a:r>
              <a:rPr lang="en-US" sz="1900" dirty="0" err="1"/>
              <a:t>održivog</a:t>
            </a:r>
            <a:r>
              <a:rPr lang="en-US" sz="1900" dirty="0"/>
              <a:t> </a:t>
            </a:r>
            <a:r>
              <a:rPr lang="en-US" sz="1900" dirty="0" err="1"/>
              <a:t>razvoja</a:t>
            </a:r>
            <a:endParaRPr lang="en-US" sz="19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242780"/>
              </p:ext>
            </p:extLst>
          </p:nvPr>
        </p:nvGraphicFramePr>
        <p:xfrm>
          <a:off x="2195736" y="3212976"/>
          <a:ext cx="481885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462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043608" y="908720"/>
            <a:ext cx="6480720" cy="5256584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en-US" sz="7600" dirty="0" err="1"/>
              <a:t>Člankom</a:t>
            </a:r>
            <a:r>
              <a:rPr lang="en-US" sz="7600" dirty="0"/>
              <a:t> 13. </a:t>
            </a:r>
            <a:r>
              <a:rPr lang="hr-HR" sz="6200" dirty="0"/>
              <a:t>PRAVILNIK</a:t>
            </a:r>
            <a:r>
              <a:rPr lang="en-US" sz="6200" dirty="0"/>
              <a:t>A</a:t>
            </a:r>
            <a:r>
              <a:rPr lang="hr-HR" sz="6200" dirty="0"/>
              <a:t> O VISINI, NAČINU PLAĆANJA I RASPODJELI TURISTIČKE PRISTOJBE ZA ČARTERSKA PLOVILA, BRODOVE ZA VIŠEDNEVNA KRUŽNA PUTOVANJA I OSOBE KOJE BORAVE NA PLOVILU (NAUTIČARI) TE NAČIN PLAĆANJA TURISTIČKE PRISTOJBE ZA BRODOVE NA KRUŽNOM PUTOVANJU U MEĐUNARODNOM POMORSKOM PROMETU I MEĐUNARODNOM PROMETU NA UNUTARNJIM VODAMA</a:t>
            </a:r>
            <a:r>
              <a:rPr lang="en-US" sz="6200" b="1" dirty="0"/>
              <a:t> </a:t>
            </a:r>
            <a:r>
              <a:rPr lang="en-US" sz="6200" dirty="0"/>
              <a:t>(</a:t>
            </a:r>
            <a:r>
              <a:rPr lang="en-US" sz="6200" dirty="0" err="1"/>
              <a:t>NN</a:t>
            </a:r>
            <a:r>
              <a:rPr lang="en-US" sz="6200" dirty="0"/>
              <a:t> 73/20) </a:t>
            </a:r>
            <a:r>
              <a:rPr lang="en-US" sz="8000" dirty="0" err="1"/>
              <a:t>propisano</a:t>
            </a:r>
            <a:r>
              <a:rPr lang="en-US" sz="8000" dirty="0"/>
              <a:t> je</a:t>
            </a:r>
            <a:endParaRPr lang="hr-HR" sz="8000" b="1" dirty="0"/>
          </a:p>
          <a:p>
            <a:pPr marL="45720" indent="0" fontAlgn="base">
              <a:buNone/>
            </a:pPr>
            <a:r>
              <a:rPr lang="en-US" sz="6200" b="1" dirty="0"/>
              <a:t> </a:t>
            </a:r>
            <a:endParaRPr lang="en-US" sz="8000" dirty="0"/>
          </a:p>
          <a:p>
            <a:pPr marL="45720" indent="0" fontAlgn="base">
              <a:buNone/>
            </a:pPr>
            <a:r>
              <a:rPr lang="vi-VN" sz="4800" dirty="0"/>
              <a:t>(1) Turistička pristojba koju plaćaju brodovi na kružnom putovanju u međunarodnom pomorskom prometu i međunarodnom prometu na unutarnjim vodama uplaćuje se na račun utvrđen propisima o prihodima za financiranje drugih javnih potreba.</a:t>
            </a:r>
          </a:p>
          <a:p>
            <a:pPr marL="45720" indent="0" fontAlgn="base">
              <a:buNone/>
            </a:pPr>
            <a:r>
              <a:rPr lang="vi-VN" sz="4800" dirty="0"/>
              <a:t>(2) Pomorski, odnosno brodarski agenti mogu zastupati, posredovati ili pomagati vezano za poslove obračuna, naplate i uplate turističke pristojbe za brodove na kružnom putovanju u međunarodnom pomorskom prometu i međunarodnom prometu na unutarnjim vodama.</a:t>
            </a:r>
          </a:p>
          <a:p>
            <a:pPr marL="45720" indent="0" fontAlgn="base">
              <a:buNone/>
            </a:pPr>
            <a:r>
              <a:rPr lang="vi-VN" sz="4800" dirty="0"/>
              <a:t>(3) Pomorski, odnosno brodarski agenti dostavljaju popis potpisanih ugovora s brodarskim kompanijama za koje vrše usluge pomorske agenture i popis brodova sa naznačenim kapacitetom svakog broda, nadležnom upravnom odjelu općine ili grada najkasnije do 15. siječnja za tekuću godinu.</a:t>
            </a:r>
          </a:p>
          <a:p>
            <a:pPr marL="45720" indent="0" fontAlgn="base">
              <a:buNone/>
            </a:pPr>
            <a:r>
              <a:rPr lang="vi-VN" sz="4800" dirty="0"/>
              <a:t>(4) Pomorski, odnosno brodarski agenti dužni su obavijestiti nadležni upravni odjel o svim naknadnim promjenama vezanima za popis iz stavka 3. ovoga članka u roku od 15 dana od nastale promjene.</a:t>
            </a:r>
          </a:p>
          <a:p>
            <a:pPr marL="45720" indent="0" fontAlgn="base">
              <a:buNone/>
            </a:pPr>
            <a:r>
              <a:rPr lang="vi-VN" sz="4800" dirty="0"/>
              <a:t>(5) Pomorski, odnosno brodarski agenti prosljeđuju izvještaj o brodovima na kružnim putovanjima koji dostavljaju Lučkoj upravi, kao i dokaz uplate turističke pristojbe za brodove na kružnim putovanjima koji tiču luke, nadležnom upravnom odjelu općine ili grada najkasnije do 15-og u mjesecu za prethodni mjesec.</a:t>
            </a:r>
          </a:p>
          <a:p>
            <a:pPr marL="45720" indent="0" fontAlgn="base">
              <a:buNone/>
            </a:pPr>
            <a:r>
              <a:rPr lang="vi-VN" sz="4800" dirty="0"/>
              <a:t>(6) Nadležni upravni odjel općine ili grada obavlja poslove u svezi s nadzorom nad obračunom, naplatom i uplatom turističke pristojbe za brodove na kružnom putovanju u međunarodnom pomorskom prometu i međunarodnom prometu na unutarnjim vodama.</a:t>
            </a:r>
          </a:p>
          <a:p>
            <a:pPr marL="45720" indent="0" fontAlgn="base">
              <a:buNone/>
            </a:pPr>
            <a:endParaRPr lang="hr-HR" sz="3500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4452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5576" y="2276872"/>
            <a:ext cx="7272808" cy="3474720"/>
          </a:xfrm>
        </p:spPr>
        <p:txBody>
          <a:bodyPr>
            <a:normAutofit/>
          </a:bodyPr>
          <a:lstStyle/>
          <a:p>
            <a:r>
              <a:rPr lang="en-US" sz="1900" dirty="0" err="1"/>
              <a:t>Uplate</a:t>
            </a:r>
            <a:r>
              <a:rPr lang="en-US" sz="1900" dirty="0"/>
              <a:t> se </a:t>
            </a:r>
            <a:r>
              <a:rPr lang="en-US" sz="1900" dirty="0" err="1"/>
              <a:t>moraju</a:t>
            </a:r>
            <a:r>
              <a:rPr lang="en-US" sz="1900" dirty="0"/>
              <a:t> </a:t>
            </a:r>
            <a:r>
              <a:rPr lang="en-US" sz="1900" dirty="0" err="1"/>
              <a:t>provoditi</a:t>
            </a:r>
            <a:r>
              <a:rPr lang="en-US" sz="1900" dirty="0"/>
              <a:t> s </a:t>
            </a:r>
            <a:r>
              <a:rPr lang="en-US" sz="1900" dirty="0" err="1"/>
              <a:t>modelom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uplatu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FF0000"/>
                </a:solidFill>
              </a:rPr>
              <a:t>HR05</a:t>
            </a:r>
            <a:r>
              <a:rPr lang="en-US" sz="1900" dirty="0"/>
              <a:t> </a:t>
            </a:r>
            <a:r>
              <a:rPr lang="en-US" sz="1900" dirty="0" err="1"/>
              <a:t>kojem</a:t>
            </a:r>
            <a:r>
              <a:rPr lang="en-US" sz="1900" dirty="0"/>
              <a:t> je </a:t>
            </a:r>
            <a:r>
              <a:rPr lang="en-US" sz="1900" dirty="0" err="1"/>
              <a:t>prvi</a:t>
            </a:r>
            <a:r>
              <a:rPr lang="en-US" sz="1900" dirty="0"/>
              <a:t> </a:t>
            </a:r>
            <a:r>
              <a:rPr lang="en-US" sz="1900" dirty="0" err="1"/>
              <a:t>obvezni</a:t>
            </a:r>
            <a:r>
              <a:rPr lang="en-US" sz="1900" dirty="0"/>
              <a:t> </a:t>
            </a:r>
            <a:r>
              <a:rPr lang="en-US" sz="1900" dirty="0" err="1"/>
              <a:t>podatak</a:t>
            </a:r>
            <a:r>
              <a:rPr lang="en-US" sz="1900" dirty="0"/>
              <a:t> </a:t>
            </a:r>
            <a:r>
              <a:rPr lang="en-US" sz="1900" dirty="0" err="1"/>
              <a:t>četveroznamenkasta</a:t>
            </a:r>
            <a:r>
              <a:rPr lang="en-US" sz="1900" dirty="0"/>
              <a:t> </a:t>
            </a:r>
            <a:r>
              <a:rPr lang="en-US" sz="1900" b="1" dirty="0" err="1">
                <a:solidFill>
                  <a:srgbClr val="FF0000"/>
                </a:solidFill>
              </a:rPr>
              <a:t>statistička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 err="1">
                <a:solidFill>
                  <a:srgbClr val="FF0000"/>
                </a:solidFill>
              </a:rPr>
              <a:t>oznaka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 err="1">
                <a:solidFill>
                  <a:srgbClr val="FF0000"/>
                </a:solidFill>
              </a:rPr>
              <a:t>grada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dirty="0"/>
              <a:t>s </a:t>
            </a:r>
            <a:r>
              <a:rPr lang="en-US" sz="1900" dirty="0" err="1"/>
              <a:t>kontrolnim</a:t>
            </a:r>
            <a:r>
              <a:rPr lang="en-US" sz="1900" dirty="0"/>
              <a:t> </a:t>
            </a:r>
            <a:r>
              <a:rPr lang="en-US" sz="1900" dirty="0" err="1"/>
              <a:t>brojem</a:t>
            </a:r>
            <a:r>
              <a:rPr lang="en-US" sz="1900" dirty="0"/>
              <a:t>, a </a:t>
            </a:r>
            <a:r>
              <a:rPr lang="en-US" sz="1900" dirty="0" err="1"/>
              <a:t>drugi</a:t>
            </a:r>
            <a:r>
              <a:rPr lang="en-US" sz="1900" dirty="0"/>
              <a:t> je </a:t>
            </a:r>
            <a:r>
              <a:rPr lang="en-US" sz="1900" dirty="0" err="1"/>
              <a:t>podatak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FF0000"/>
                </a:solidFill>
              </a:rPr>
              <a:t>OIB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IBAN: HR1110010051700049005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POZIV NA BROJ I MODEL: </a:t>
            </a:r>
            <a:r>
              <a:rPr lang="en-US" b="1" dirty="0" err="1">
                <a:solidFill>
                  <a:schemeClr val="tx1"/>
                </a:solidFill>
              </a:rPr>
              <a:t>HR05</a:t>
            </a:r>
            <a:r>
              <a:rPr lang="en-US" b="1" dirty="0">
                <a:solidFill>
                  <a:schemeClr val="tx1"/>
                </a:solidFill>
              </a:rPr>
              <a:t>  0981</a:t>
            </a:r>
            <a:r>
              <a:rPr lang="hr-HR" b="1" dirty="0">
                <a:solidFill>
                  <a:schemeClr val="tx1"/>
                </a:solidFill>
              </a:rPr>
              <a:t>-</a:t>
            </a:r>
            <a:r>
              <a:rPr lang="en-US" b="1" dirty="0" err="1">
                <a:solidFill>
                  <a:schemeClr val="tx1"/>
                </a:solidFill>
              </a:rPr>
              <a:t>XXXXXXXXXXX</a:t>
            </a:r>
            <a:endParaRPr lang="hr-HR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836712"/>
            <a:ext cx="3479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TURISTIČKA PRISTOJBA ZA 2021.</a:t>
            </a:r>
            <a:endParaRPr lang="hr-HR" dirty="0"/>
          </a:p>
        </p:txBody>
      </p:sp>
      <p:sp>
        <p:nvSpPr>
          <p:cNvPr id="6" name="Oval 5"/>
          <p:cNvSpPr/>
          <p:nvPr/>
        </p:nvSpPr>
        <p:spPr>
          <a:xfrm>
            <a:off x="4335304" y="4458585"/>
            <a:ext cx="732716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5206792" y="4458585"/>
            <a:ext cx="66135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2451935" y="5894398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ŠIFRA PRIHODA</a:t>
            </a:r>
            <a:endParaRPr lang="hr-HR" dirty="0"/>
          </a:p>
        </p:txBody>
      </p:sp>
      <p:sp>
        <p:nvSpPr>
          <p:cNvPr id="10" name="TextBox 9"/>
          <p:cNvSpPr txBox="1"/>
          <p:nvPr/>
        </p:nvSpPr>
        <p:spPr>
          <a:xfrm>
            <a:off x="7812360" y="5870660"/>
            <a:ext cx="96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VAŠ OIB</a:t>
            </a:r>
            <a:endParaRPr lang="hr-HR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8929" y="5106657"/>
            <a:ext cx="806246" cy="7271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537468" y="5259472"/>
            <a:ext cx="0" cy="6349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7521096" y="5152792"/>
            <a:ext cx="725746" cy="6349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22814" y="5894398"/>
            <a:ext cx="2895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ŠIFRA GRADA DUBROVNIKA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8069973"/>
      </p:ext>
    </p:extLst>
  </p:cSld>
  <p:clrMapOvr>
    <a:masterClrMapping/>
  </p:clrMapOvr>
</p:sld>
</file>

<file path=ppt/theme/theme1.xml><?xml version="1.0" encoding="utf-8"?>
<a:theme xmlns:a="http://schemas.openxmlformats.org/drawingml/2006/main" name="Mlazno strujanje">
  <a:themeElements>
    <a:clrScheme name="Mlazno strujanj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lazno strujanj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lazno strujanj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855</Words>
  <Application>Microsoft Office PowerPoint</Application>
  <PresentationFormat>Prikaz na zaslonu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Georgia</vt:lpstr>
      <vt:lpstr>Trebuchet MS</vt:lpstr>
      <vt:lpstr>Mlazno strujanje</vt:lpstr>
      <vt:lpstr>NAPLATA TURISTIČKE PRISTOJBE  ZA BRODOVE NA KRUŽNIM PUTOVANJIMA </vt:lpstr>
      <vt:lpstr>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Ivana Radić</dc:creator>
  <cp:lastModifiedBy>pipsic</cp:lastModifiedBy>
  <cp:revision>27</cp:revision>
  <dcterms:created xsi:type="dcterms:W3CDTF">2020-10-29T07:55:45Z</dcterms:created>
  <dcterms:modified xsi:type="dcterms:W3CDTF">2020-12-07T12:37:19Z</dcterms:modified>
</cp:coreProperties>
</file>