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97" r:id="rId3"/>
    <p:sldId id="299" r:id="rId4"/>
    <p:sldId id="300" r:id="rId5"/>
    <p:sldId id="301" r:id="rId6"/>
    <p:sldId id="308" r:id="rId7"/>
    <p:sldId id="309" r:id="rId8"/>
    <p:sldId id="302" r:id="rId9"/>
    <p:sldId id="304" r:id="rId10"/>
    <p:sldId id="305" r:id="rId11"/>
    <p:sldId id="306" r:id="rId12"/>
    <p:sldId id="307" r:id="rId13"/>
  </p:sldIdLst>
  <p:sldSz cx="12192000" cy="6858000"/>
  <p:notesSz cx="6819900" cy="99187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20.1.2020.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598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20.1.2020.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493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20.1.2020.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607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20.1.2020.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912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20.1.2020.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277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20.1.2020.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3133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20.1.2020.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795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20.1.2020.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34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20.1.2020.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074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20.1.2020.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253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E7DB-CC68-434D-BAFE-05D0A6938133}" type="datetimeFigureOut">
              <a:rPr lang="hr-HR" smtClean="0"/>
              <a:t>20.1.2020.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706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BE7DB-CC68-434D-BAFE-05D0A6938133}" type="datetimeFigureOut">
              <a:rPr lang="hr-HR" smtClean="0"/>
              <a:t>20.1.2020.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9B052-92D7-4D4C-A1FA-76282017A50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19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249" t="9245" r="20521" b="74870"/>
          <a:stretch/>
        </p:blipFill>
        <p:spPr>
          <a:xfrm>
            <a:off x="12700" y="0"/>
            <a:ext cx="12179300" cy="205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0493" y="316804"/>
            <a:ext cx="10381343" cy="1423791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zdravi grad</a:t>
            </a:r>
            <a:endParaRPr lang="hr-H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1986" y="2694215"/>
            <a:ext cx="9476014" cy="3396342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Implementacija nacionalne Strategije izjednačavanja mogućnosti za osobe s invaliditetom na gradskoj razini</a:t>
            </a:r>
          </a:p>
          <a:p>
            <a:endParaRPr lang="hr-H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Miho Katičić, </a:t>
            </a:r>
            <a:r>
              <a:rPr lang="hr-HR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</a:t>
            </a:r>
            <a:r>
              <a:rPr lang="hr-H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r-H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hr-H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hr-H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r-H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hr-HR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amjenik pročelnika Upravnog odjela za obrazovanje, šport, </a:t>
            </a:r>
          </a:p>
          <a:p>
            <a:r>
              <a:rPr lang="hr-HR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socijalnu skrb i civilno društvo </a:t>
            </a:r>
            <a:r>
              <a:rPr lang="hr-HR" sz="1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Grada Dubrovnika</a:t>
            </a:r>
            <a:endParaRPr lang="hr-HR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47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122" t="9115" r="20416" b="74740"/>
          <a:stretch/>
        </p:blipFill>
        <p:spPr>
          <a:xfrm>
            <a:off x="0" y="-1"/>
            <a:ext cx="12192000" cy="2086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06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zdravi </a:t>
            </a:r>
            <a:r>
              <a:rPr lang="hr-H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</a:t>
            </a:r>
            <a:endParaRPr lang="hr-H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55813"/>
            <a:ext cx="5181600" cy="412114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hr-HR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69" y="2269672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753" y="2400215"/>
            <a:ext cx="4578493" cy="343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11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122" t="9115" r="20416" b="74740"/>
          <a:stretch/>
        </p:blipFill>
        <p:spPr>
          <a:xfrm>
            <a:off x="0" y="-1"/>
            <a:ext cx="12192000" cy="2086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06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zdravi grad</a:t>
            </a:r>
            <a:endParaRPr lang="hr-H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681" y="2401648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041" y="229416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4732068" y="3244334"/>
            <a:ext cx="2727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Grad Dubrovnik zdravi grad</a:t>
            </a:r>
          </a:p>
        </p:txBody>
      </p:sp>
    </p:spTree>
    <p:extLst>
      <p:ext uri="{BB962C8B-B14F-4D97-AF65-F5344CB8AC3E}">
        <p14:creationId xmlns:p14="http://schemas.microsoft.com/office/powerpoint/2010/main" val="292171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122" t="9115" r="20416" b="74740"/>
          <a:stretch/>
        </p:blipFill>
        <p:spPr>
          <a:xfrm>
            <a:off x="0" y="-1"/>
            <a:ext cx="12192000" cy="2086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06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zdravi grad</a:t>
            </a:r>
            <a:endParaRPr lang="hr-H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55813"/>
            <a:ext cx="5181600" cy="412115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hr-HR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hr-H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bene pro </a:t>
            </a:r>
            <a:r>
              <a:rPr lang="hr-HR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toto</a:t>
            </a:r>
            <a:r>
              <a:rPr lang="hr-H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libertas</a:t>
            </a:r>
            <a:r>
              <a:rPr lang="hr-H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venditur</a:t>
            </a:r>
            <a:r>
              <a:rPr lang="hr-H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auro!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r-H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Sloboda se ne prodaje ni za </a:t>
            </a:r>
            <a:r>
              <a:rPr lang="hr-HR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</a:t>
            </a:r>
            <a:r>
              <a:rPr lang="hr-H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zlato!</a:t>
            </a:r>
          </a:p>
          <a:p>
            <a:pPr marL="0" indent="0" algn="ctr">
              <a:lnSpc>
                <a:spcPct val="150000"/>
              </a:lnSpc>
              <a:buNone/>
            </a:pPr>
            <a:endParaRPr lang="hr-H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hr-HR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Hvala na pažnji!</a:t>
            </a:r>
            <a:endParaRPr lang="hr-HR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65484"/>
            <a:ext cx="5181600" cy="390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00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122" t="9115" r="20416" b="74740"/>
          <a:stretch/>
        </p:blipFill>
        <p:spPr>
          <a:xfrm>
            <a:off x="0" y="-1"/>
            <a:ext cx="12192000" cy="2086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06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zdravi </a:t>
            </a:r>
            <a:r>
              <a:rPr lang="hr-H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</a:t>
            </a:r>
            <a:endParaRPr lang="hr-H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55813"/>
            <a:ext cx="5181600" cy="412114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vi-VN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Gradsko vijeće Grada Dubrovnika donijelo je 3</a:t>
            </a:r>
            <a:r>
              <a:rPr lang="vi-VN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r-H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kolovoza 2009. </a:t>
            </a:r>
            <a:r>
              <a:rPr lang="vi-VN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Strategiju jedinstvene politike za osobe s invaliditetom Grada Dubrovnika za razdoblje od 2009.do 2013.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vi-VN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listopada 2014. </a:t>
            </a:r>
            <a:r>
              <a:rPr lang="vi-VN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održa</a:t>
            </a:r>
            <a:r>
              <a:rPr lang="hr-HR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hr-H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</a:t>
            </a:r>
            <a:r>
              <a:rPr lang="vi-VN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savjetodavna radionica u svrhu utvrđivanja prioriteta i izrade nove strategije jedinstvene politike za osobe s invaliditetom grada Dubrovnika za razdoblje od 2015. do 2020. </a:t>
            </a:r>
            <a:r>
              <a:rPr lang="hr-H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Svrha </a:t>
            </a:r>
            <a:r>
              <a:rPr lang="vi-VN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radionice bila je osigurati savjetovanje s ključnim dionicima politike za osobe s invaliditetom Grada Dubrovnika o prioritetima nove </a:t>
            </a:r>
            <a:r>
              <a:rPr lang="vi-VN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Strategije</a:t>
            </a:r>
            <a:r>
              <a:rPr lang="hr-HR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vi-VN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Gradsko </a:t>
            </a:r>
            <a:r>
              <a:rPr lang="vi-VN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vijeće Grada Dubrovnika </a:t>
            </a:r>
            <a:r>
              <a:rPr lang="vi-VN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13.listopada </a:t>
            </a:r>
            <a:r>
              <a:rPr lang="vi-VN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godine usvojilo </a:t>
            </a:r>
            <a:r>
              <a:rPr lang="vi-VN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Strategiju izjedanačavanja </a:t>
            </a:r>
            <a:r>
              <a:rPr lang="vi-VN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mogu</a:t>
            </a:r>
            <a:r>
              <a:rPr lang="hr-HR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ć</a:t>
            </a:r>
            <a:r>
              <a:rPr lang="vi-VN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nosti </a:t>
            </a:r>
            <a:r>
              <a:rPr lang="vi-VN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osobe s invalidetom za </a:t>
            </a:r>
            <a:r>
              <a:rPr lang="vi-VN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hr-HR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vi-VN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doblje </a:t>
            </a:r>
            <a:r>
              <a:rPr lang="vi-VN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2015. do 2020. </a:t>
            </a:r>
            <a:endParaRPr lang="hr-HR" sz="4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vi-VN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Imenovan </a:t>
            </a:r>
            <a:r>
              <a:rPr lang="vi-VN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 saziv </a:t>
            </a:r>
            <a:r>
              <a:rPr lang="vi-VN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Povjerenstva za osobe s invaliditetom Grada Dubrovnika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Donesen </a:t>
            </a:r>
            <a:r>
              <a:rPr lang="vi-VN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Operativni plan provedbe mjera i aktivnosti za 2016. </a:t>
            </a:r>
            <a:r>
              <a:rPr lang="hr-HR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vi-VN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 </a:t>
            </a:r>
          </a:p>
          <a:p>
            <a:pPr marL="0" indent="0">
              <a:lnSpc>
                <a:spcPct val="150000"/>
              </a:lnSpc>
              <a:buNone/>
            </a:pPr>
            <a:endParaRPr lang="hr-HR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55813"/>
            <a:ext cx="5181600" cy="412115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sz="7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Prioritetna područja </a:t>
            </a:r>
            <a:r>
              <a:rPr lang="hr-HR" sz="7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utvrđena Strategijom:</a:t>
            </a:r>
            <a:endParaRPr lang="hr-HR" sz="7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sz="7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Odgoj </a:t>
            </a:r>
            <a:r>
              <a:rPr lang="hr-HR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obrazovanje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7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Zapošljavanje</a:t>
            </a:r>
            <a:endParaRPr lang="hr-HR" sz="7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sz="7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Socijalno </a:t>
            </a:r>
            <a:r>
              <a:rPr lang="hr-HR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uključivanje s naglaskom na socijalne usluge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7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Partnerstvo </a:t>
            </a:r>
            <a:r>
              <a:rPr lang="hr-HR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organizacijama civilnog društva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7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Pristupačnost </a:t>
            </a:r>
            <a:r>
              <a:rPr lang="hr-HR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prijevoz </a:t>
            </a:r>
          </a:p>
          <a:p>
            <a:pPr marL="0" indent="0">
              <a:lnSpc>
                <a:spcPct val="150000"/>
              </a:lnSpc>
              <a:buNone/>
            </a:pPr>
            <a:endParaRPr lang="hr-HR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11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122" t="9115" r="20416" b="74740"/>
          <a:stretch/>
        </p:blipFill>
        <p:spPr>
          <a:xfrm>
            <a:off x="0" y="-1"/>
            <a:ext cx="12192000" cy="2086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06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zdravi grad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55813"/>
            <a:ext cx="5181600" cy="412114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Odgoj i obrazovanje</a:t>
            </a:r>
            <a:endParaRPr lang="hr-HR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r-HR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</a:t>
            </a:r>
            <a:r>
              <a:rPr lang="hr-HR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Dubrovnik već  </a:t>
            </a:r>
            <a:r>
              <a:rPr lang="hr-HR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desetu  školsku </a:t>
            </a:r>
            <a:r>
              <a:rPr lang="hr-HR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godinu </a:t>
            </a:r>
            <a:r>
              <a:rPr lang="hr-HR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zaredom provodi </a:t>
            </a:r>
            <a:r>
              <a:rPr lang="hr-HR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hr-HR" sz="4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„Pomoćnici </a:t>
            </a:r>
            <a:r>
              <a:rPr lang="hr-HR" sz="4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hr-HR" sz="4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nastavi u osnovnim školama“</a:t>
            </a:r>
            <a:r>
              <a:rPr lang="hr-HR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Projekt </a:t>
            </a:r>
            <a:r>
              <a:rPr lang="hr-HR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osmišljen na način da se osigurava podrška učenicima  s posebnim obrazovnim potrebama, roditeljima učenika te učiteljima i nastavnicima tih učenika. </a:t>
            </a:r>
            <a:r>
              <a:rPr lang="hr-HR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hr-HR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hr-HR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provodio </a:t>
            </a:r>
            <a:r>
              <a:rPr lang="hr-HR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suradnji s podružnicom </a:t>
            </a:r>
            <a:r>
              <a:rPr lang="hr-HR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udruge ”</a:t>
            </a:r>
            <a:r>
              <a:rPr lang="hr-HR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Idem”.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školske godine </a:t>
            </a:r>
            <a:r>
              <a:rPr lang="hr-HR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2014/2015. </a:t>
            </a:r>
            <a:r>
              <a:rPr lang="hr-HR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se provodi  </a:t>
            </a:r>
            <a:r>
              <a:rPr lang="hr-HR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hr-HR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svih </a:t>
            </a:r>
            <a:r>
              <a:rPr lang="hr-HR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šest osnovnih škola </a:t>
            </a:r>
            <a:r>
              <a:rPr lang="hr-HR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području Grada Dubrovnika.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 potrebna sredstva osiguravala su se se u gradskom proračunu, a o d 2015. godine projekt se sufinancira iz fondova Europske unije (Europski socijalni fond).</a:t>
            </a:r>
            <a:endParaRPr lang="hr-HR" sz="4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školskoj godini 2019/20. u projekt je uključeno 40 učenika, za koje skrbi 36 pomoćnika. Ukupna vrijednost projekta je 1.246.100 kuna.</a:t>
            </a:r>
            <a:endParaRPr lang="hr-HR" sz="4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2012. Grad Dubrovnik samostalno provodi projekt </a:t>
            </a:r>
            <a:r>
              <a:rPr lang="hr-HR" sz="4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„Pomagači u vrtićima” </a:t>
            </a:r>
            <a:r>
              <a:rPr lang="hr-HR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djecu s teškoćama u razvoju.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hr-HR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pedagoškoj godini </a:t>
            </a:r>
            <a:r>
              <a:rPr lang="hr-HR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2018/19. </a:t>
            </a:r>
            <a:r>
              <a:rPr lang="hr-HR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Dječjim vrtićima </a:t>
            </a:r>
            <a:r>
              <a:rPr lang="hr-HR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Dubrovnik u projekt je uključeno 31 </a:t>
            </a:r>
            <a:r>
              <a:rPr lang="pl-PL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dijete </a:t>
            </a:r>
            <a:r>
              <a:rPr lang="pl-PL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teškoćama u </a:t>
            </a:r>
            <a:r>
              <a:rPr lang="pl-PL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razvoju za koje skrbi 24 </a:t>
            </a:r>
            <a:r>
              <a:rPr lang="hr-HR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pomagača.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55813"/>
            <a:ext cx="5181600" cy="412115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Zapošljavanje</a:t>
            </a:r>
            <a:endParaRPr lang="hr-HR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2018.  zaposleno </a:t>
            </a:r>
            <a:r>
              <a:rPr lang="hr-H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r>
              <a:rPr lang="hr-H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osoba s invaliditetom s područja Grada Dubrovnika  i to:</a:t>
            </a:r>
          </a:p>
          <a:p>
            <a:pPr>
              <a:lnSpc>
                <a:spcPct val="120000"/>
              </a:lnSpc>
            </a:pP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hr-H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osobe s kombiniranim smetnjama,</a:t>
            </a:r>
          </a:p>
          <a:p>
            <a:pPr>
              <a:lnSpc>
                <a:spcPct val="120000"/>
              </a:lnSpc>
            </a:pP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osobe s </a:t>
            </a:r>
            <a:r>
              <a:rPr lang="hr-H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kroničnim 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bolestima,</a:t>
            </a:r>
            <a:endParaRPr lang="hr-HR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r-HR"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r-HR" sz="12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osobe </a:t>
            </a:r>
            <a:r>
              <a:rPr lang="hr-H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intelektualnim poteškoćama,</a:t>
            </a:r>
            <a:endParaRPr lang="hr-HR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osobe oštećenog sluha te </a:t>
            </a:r>
            <a:endParaRPr lang="hr-HR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hr-H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osoba s tjelesnim 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invaliditetom te</a:t>
            </a:r>
          </a:p>
          <a:p>
            <a:pPr>
              <a:lnSpc>
                <a:spcPct val="120000"/>
              </a:lnSpc>
            </a:pPr>
            <a:r>
              <a:rPr lang="hr-HR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osoba s psihičkim i organskim smetnjama.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Koncem 2018. na području Grad Dubrovnika 35 je nezaposlenih osoba s invaliditetom.</a:t>
            </a:r>
            <a:endParaRPr lang="hr-HR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r-H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r-H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15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122" t="9115" r="20416" b="74740"/>
          <a:stretch/>
        </p:blipFill>
        <p:spPr>
          <a:xfrm>
            <a:off x="0" y="-1"/>
            <a:ext cx="12192000" cy="2086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06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zdravi </a:t>
            </a:r>
            <a:r>
              <a:rPr lang="hr-H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</a:t>
            </a:r>
            <a:endParaRPr lang="hr-H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0036" y="2086853"/>
            <a:ext cx="5181600" cy="412114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Socijalne usluge za osobe s invaliditetom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Rana intervencija </a:t>
            </a:r>
            <a:r>
              <a:rPr lang="pl-PL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usluge polivalentnog stručnog tima, edukacija stručnjaka, senzorna integracija, nositelj udruga „Dubrovnik zdravi grad”, u projekt uključeno 123 djece, 160 roditelja i 160 stručnjaka;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Osobni asistent za osobe s najtežim stupnjem invaliditeta</a:t>
            </a:r>
            <a:r>
              <a:rPr lang="pl-PL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pomoć u vlastitom domu za 11 korisnika;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Stručna podrška za osobe s intelektualnim teškoćama </a:t>
            </a:r>
            <a:r>
              <a:rPr lang="pl-PL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psihosocijalna rehabilitacija u vlastitom domu za 15 korisnika;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Podrška samostalnom življenju osoba </a:t>
            </a:r>
            <a:r>
              <a:rPr lang="pl-PL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intelektualnim teškoćama </a:t>
            </a:r>
            <a:r>
              <a:rPr lang="pl-PL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radionice radno-okupacijskih aktivnosti i kreativno-rekrecijske radionice te druge potrebne izvaninstutucionalne usluge za 15 korisnika;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Dnevni i poludnevni boravak i rehabilitacija za djecu i odrasle osobe s invaliditetom </a:t>
            </a:r>
            <a:r>
              <a:rPr lang="pl-PL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dva dnevna i jedan poludnevni boravak za osobe s invaliditetom za ukupno 43 korisnika;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Rehabilitacijsko-radni program za djecu s Downovim sindromom </a:t>
            </a:r>
            <a:r>
              <a:rPr lang="pl-PL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individualni rad, likovne radionice i zajedničke radionice djece i roditelja za 18 djece i 31 roditelja;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„Sigurno do odredišta“</a:t>
            </a:r>
            <a:r>
              <a:rPr lang="pl-PL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usluga prijevoza za djecu i roditelje s teškoćama u razvoju za 40 korisnika;</a:t>
            </a:r>
          </a:p>
          <a:p>
            <a:pPr marL="0" indent="0">
              <a:lnSpc>
                <a:spcPct val="100000"/>
              </a:lnSpc>
              <a:buNone/>
            </a:pPr>
            <a:endParaRPr lang="pl-PL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sz="1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55813"/>
            <a:ext cx="5181600" cy="412115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hr-HR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Psihosocijalna pomoć i savjetovanje i tečaj znakovnog jezika za roditelje gluhe i nagluhe djece 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363 korisnika;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HR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psihosocijalne skrbi za slijepe osobe 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162 korisnika;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HR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Psihosocijalna podrška osobama oboljelim od </a:t>
            </a:r>
            <a:r>
              <a:rPr lang="hr-HR" sz="1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hr-HR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skleroze 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55 korisnika;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HR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Radionica za izradu papirnatih vrećica 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radna terapija za osobe s intelektualnim teškoćama za 6 korisnika.</a:t>
            </a:r>
          </a:p>
          <a:p>
            <a:pPr marL="0" indent="0">
              <a:lnSpc>
                <a:spcPct val="110000"/>
              </a:lnSpc>
              <a:buNone/>
            </a:pPr>
            <a:endParaRPr lang="hr-HR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hr-HR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Partnerstvo </a:t>
            </a:r>
            <a:r>
              <a:rPr lang="hr-HR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organizacijama civilnog društva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razvija </a:t>
            </a:r>
            <a:r>
              <a:rPr lang="hr-HR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artnerski odnos s udrugama i organizacijama civilnog društva. Putem javnog poziva sufinanciraju se programi i projekti udruga osoba s invaliditetom i djece s teškoćama u razvoju. U zadnjih pet godina zabilježen je značajan rast </a:t>
            </a:r>
            <a:r>
              <a:rPr lang="hr-HR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ukupnih sredstava za sufinanciranje udruga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736.633,17 kn u 2013., 788.818,42 kn u 2014., 800.000 kn u 2015., 810.850 kn u 2106., 953.357 kn u </a:t>
            </a:r>
            <a:r>
              <a:rPr lang="hr-HR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te </a:t>
            </a:r>
            <a:r>
              <a:rPr lang="hr-HR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995.700,00 kn 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2018.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Prošle je godine po prvi put raspisan </a:t>
            </a:r>
            <a:r>
              <a:rPr lang="hr-HR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trogodišnji javni poziv za sufinanciranje programa udruga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koje skrbe o osobama s invaliditetom i djeci s teškoćama u razvoju.</a:t>
            </a:r>
          </a:p>
          <a:p>
            <a:pPr marL="0" indent="0">
              <a:lnSpc>
                <a:spcPct val="110000"/>
              </a:lnSpc>
              <a:buNone/>
            </a:pPr>
            <a:endParaRPr lang="hr-HR" sz="1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2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122" t="9115" r="20416" b="74740"/>
          <a:stretch/>
        </p:blipFill>
        <p:spPr>
          <a:xfrm>
            <a:off x="0" y="-1"/>
            <a:ext cx="12192000" cy="2086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06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zdravi </a:t>
            </a:r>
            <a:r>
              <a:rPr lang="hr-H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</a:t>
            </a:r>
            <a:endParaRPr lang="hr-H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55813"/>
            <a:ext cx="5181600" cy="412114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Pristupačnost </a:t>
            </a:r>
            <a:r>
              <a:rPr lang="hr-HR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prijevoz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Specijalizirano vozilo za prijevoz osoba s invaliditetom 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Grad Dubrovnik nabavio je specijalizirano vozilo i snosi sve troškove prijevoza putem svog društva za javni gradski prijevoz (</a:t>
            </a:r>
            <a:r>
              <a:rPr lang="hr-HR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Libertas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d.o.o.). Ovu uslugu trenutno koristi 66 osoba s invaliditetom;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Transporter za osobe s invaliditetom u povijesnoj gradskoj jezgri </a:t>
            </a:r>
            <a:r>
              <a:rPr lang="vi-VN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vi-VN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već je prije desetak godina nabavio transporter koji olakšava pristup brojnim sakralnim i javnim objektima u povijesnoj jezgri, koji je besplatno dostupan svim osobama s invaliditetom s područja Grada Dubrovnika, ali i svim gostima i posjetiteljima koji su osobe s invaliditetom; prošle je godine Grad Dubrovnik nabavio novi transporter s ugrađenim invalidskim kolicima, što bitno olakšava njegovo korištenje;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Lifteri</a:t>
            </a:r>
            <a:r>
              <a:rPr lang="hr-HR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osobe s invaliditetom na tri dubrovačke plaže 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Copacabana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Solitudo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Zaton) – Grad Dubrovnik financirao je nabavu </a:t>
            </a:r>
            <a:r>
              <a:rPr lang="hr-HR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liftera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 izradu prateće infrastrukture (prilazi, parkirališna mjesta, tuševi, mjesta za sunčanje), plaća se i održavanje i servisiranje </a:t>
            </a:r>
            <a:r>
              <a:rPr lang="hr-HR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liftera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 popravci i otklanjanje šteta;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Lifter</a:t>
            </a:r>
            <a:r>
              <a:rPr lang="hr-HR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osobe s invaliditetom na gradskom plivačkom i vaterpolskom bazenu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Autobusi javnog gradskog prijevoza prilagođeni su osobama </a:t>
            </a:r>
            <a:r>
              <a:rPr lang="hr-HR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hr-HR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invaliditetom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Pokretna rampa </a:t>
            </a:r>
            <a:r>
              <a:rPr lang="hr-HR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osobe s invaliditetom </a:t>
            </a:r>
            <a:r>
              <a:rPr lang="hr-HR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kompleksu Lazareti -  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kompleksu Lazareti djeluju kulturne, humanitarne i druge ustanove i udruge civilnog  društva te se odvijaju brojni projekti i manifestacije; pokretna rampa omogućava pristupačnost osobama s invaliditetom svim stalnim i povremenim projektima koji se u tom kompleksu odvijaju;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Posebni prijevoz štićenika Zavoda za rehabilitaciju </a:t>
            </a:r>
            <a:r>
              <a:rPr lang="hr-HR" sz="1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Josipovac</a:t>
            </a:r>
            <a:r>
              <a:rPr lang="hr-HR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kao </a:t>
            </a:r>
            <a:r>
              <a:rPr lang="hr-HR" sz="1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nadstandard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osiguravaju sredstva za prijevoz osoba s </a:t>
            </a:r>
            <a:r>
              <a:rPr lang="hr-HR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invaliditetom koje su na poludnevnom, dnevnom ili stacionarnom smještaju u 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Zavodu;</a:t>
            </a:r>
            <a:endParaRPr lang="hr-HR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r-HR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Rampa </a:t>
            </a:r>
            <a:r>
              <a:rPr lang="hr-HR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osobe s invaliditetom </a:t>
            </a:r>
            <a:r>
              <a:rPr lang="hr-HR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ulazu </a:t>
            </a:r>
            <a:r>
              <a:rPr lang="hr-HR" sz="11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Upravni </a:t>
            </a:r>
            <a:r>
              <a:rPr lang="hr-HR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odjel za obrazovanje, šport, socijalnu skrb i civilno društvo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55813"/>
            <a:ext cx="5181600" cy="412115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hr-HR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Implementacija Strategije izjednačavanja mogućnosti osoba s invaliditetom do 2017.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Strategija </a:t>
            </a:r>
            <a:r>
              <a:rPr lang="pl-PL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jedinstvene politike za osobe s invaliditetom Grada Dubrovnika za razdoblje od 2009.do 2013. </a:t>
            </a:r>
            <a:r>
              <a:rPr lang="pl-PL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realizirana je u potpunosti;</a:t>
            </a:r>
            <a:endParaRPr lang="pl-PL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donio je novu Strategiju za izjednačavanje mogućnosti osoba s invaliditetom na području Grada Dubrovnika  za razdoblje od 2015. do 2020. i  </a:t>
            </a:r>
            <a:r>
              <a:rPr lang="hr-HR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Operativni plan provedbe mjera i aktivnosti za 2016.  i 2017. 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osnovao je Povjerenstvo za osobe s invaliditetom, koje čine predstavnici ustanova i udruga koje skrbe o toj populaciji, a koje raspravlja i daje mišljenja i prijedloge o svim pitanjima koja se tiču života i rada osoba s invaliditetom;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partner je udrugama osoba s invaliditetom i djece s teškoćama u razvoju, značajno podupirući djelovanje udruga prostorno, logistički i financijski;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u svom proračunu osigurava znatna sredstva za realizaciju </a:t>
            </a:r>
            <a:r>
              <a:rPr lang="hr-HR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mjera 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Strategije </a:t>
            </a:r>
            <a:r>
              <a:rPr lang="hr-HR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izjednačavanje mogućnosti osoba s invaliditetom na području Grada </a:t>
            </a: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Dubrovnika; iznos ukupnih sredstava za ovu namjenu znatno je porastao u zadnje tri godine: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2015. godine 3.976.855,20 kuna;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godine 4.285.170,70 kuna te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hr-HR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 godine 4.771.722,11 kuna </a:t>
            </a:r>
          </a:p>
          <a:p>
            <a:pPr marL="0" indent="0">
              <a:lnSpc>
                <a:spcPct val="120000"/>
              </a:lnSpc>
              <a:buNone/>
            </a:pPr>
            <a:endParaRPr lang="hr-HR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hr-HR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hr-HR" sz="1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hr-HR" sz="1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hr-HR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68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Dubrovnik zdravi grad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hr-HR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Nove mjere i </a:t>
            </a:r>
            <a:r>
              <a:rPr lang="hr-HR" sz="5600" b="1" dirty="0">
                <a:latin typeface="Arial" panose="020B0604020202020204" pitchFamily="34" charset="0"/>
                <a:cs typeface="Arial" panose="020B0604020202020204" pitchFamily="34" charset="0"/>
              </a:rPr>
              <a:t>aktivnosti za izjednačavanje mogućnosti osoba s </a:t>
            </a:r>
            <a:r>
              <a:rPr lang="hr-HR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invaliditetom u 2018. i 2019.</a:t>
            </a:r>
            <a:endParaRPr lang="hr-HR" sz="5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provođenje mjera i aktivnosti Strategije Grada Dubrovnika 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izjednačavanje mogućnosti 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osob</a:t>
            </a: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s invaliditetom u 2018. godini iz gradskog proračuna izdvojilo </a:t>
            </a: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vi-VN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5.084.885 </a:t>
            </a:r>
            <a:r>
              <a:rPr lang="vi-VN" sz="4800" b="1" dirty="0">
                <a:latin typeface="Arial" panose="020B0604020202020204" pitchFamily="34" charset="0"/>
                <a:cs typeface="Arial" panose="020B0604020202020204" pitchFamily="34" charset="0"/>
              </a:rPr>
              <a:t>kuna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, što je za četiristo tisuća kuna više u odnosu na 2017. godinu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Izdvajanja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za mjere i aktivnosti po pojedinim područjima iznosila su:  </a:t>
            </a:r>
            <a:endParaRPr lang="hr-H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odgoj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i obrazovanje 2.136.236 kuna, </a:t>
            </a:r>
            <a:endParaRPr lang="hr-H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socijalna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skrb 1.035.700 kuna, </a:t>
            </a:r>
            <a:endParaRPr lang="hr-H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udruge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osoba s invaliditetom i djece s teškoćama u razvoju 995.700 kuna, </a:t>
            </a:r>
            <a:endParaRPr lang="hr-H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stanovanje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, mobilnost i pristupačnost 744.409 kuna, </a:t>
            </a:r>
            <a:endParaRPr lang="hr-H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život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u zajednici 164.600 kuna te </a:t>
            </a:r>
            <a:endParaRPr lang="hr-H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obitelj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8.240 kuna.</a:t>
            </a:r>
          </a:p>
          <a:p>
            <a:pPr marL="0" indent="0">
              <a:buNone/>
            </a:pPr>
            <a:endParaRPr lang="hr-H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Najznačajniji </a:t>
            </a:r>
            <a:r>
              <a:rPr lang="hr-HR" sz="4800" dirty="0">
                <a:latin typeface="Arial" panose="020B0604020202020204" pitchFamily="34" charset="0"/>
                <a:cs typeface="Arial" panose="020B0604020202020204" pitchFamily="34" charset="0"/>
              </a:rPr>
              <a:t>projekti, mjere i aktivnosti za poboljšanje uvjeta života osoba s invaliditetom u 2018. su: </a:t>
            </a:r>
          </a:p>
          <a:p>
            <a:pPr marL="0" indent="0">
              <a:buNone/>
            </a:pP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  10 </a:t>
            </a:r>
            <a:r>
              <a:rPr lang="hr-HR" sz="4800" dirty="0">
                <a:latin typeface="Arial" panose="020B0604020202020204" pitchFamily="34" charset="0"/>
                <a:cs typeface="Arial" panose="020B0604020202020204" pitchFamily="34" charset="0"/>
              </a:rPr>
              <a:t>pomagača za 20 djece s teškoćama u razvoju u dubrovačkim </a:t>
            </a: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  dječjim </a:t>
            </a:r>
            <a:r>
              <a:rPr lang="hr-HR" sz="4800" dirty="0">
                <a:latin typeface="Arial" panose="020B0604020202020204" pitchFamily="34" charset="0"/>
                <a:cs typeface="Arial" panose="020B0604020202020204" pitchFamily="34" charset="0"/>
              </a:rPr>
              <a:t>vrtićima, </a:t>
            </a:r>
          </a:p>
          <a:p>
            <a:pPr marL="0" indent="0">
              <a:buNone/>
            </a:pP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   32 </a:t>
            </a:r>
            <a:r>
              <a:rPr lang="hr-HR" sz="4800" dirty="0">
                <a:latin typeface="Arial" panose="020B0604020202020204" pitchFamily="34" charset="0"/>
                <a:cs typeface="Arial" panose="020B0604020202020204" pitchFamily="34" charset="0"/>
              </a:rPr>
              <a:t>asistenta u nastavi u dubrovačkim osnovnim školama,</a:t>
            </a:r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   financiranje </a:t>
            </a:r>
            <a:r>
              <a:rPr lang="hr-HR" sz="4800" dirty="0">
                <a:latin typeface="Arial" panose="020B0604020202020204" pitchFamily="34" charset="0"/>
                <a:cs typeface="Arial" panose="020B0604020202020204" pitchFamily="34" charset="0"/>
              </a:rPr>
              <a:t>fizioterapeuta, pedagoga i medicinske sestre te nabava novog vozila Školi s posebnim potrebama pri Osnovnoj školi Marina Držića, </a:t>
            </a:r>
            <a:endParaRPr lang="hr-H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organizacija </a:t>
            </a:r>
            <a:r>
              <a:rPr lang="hr-HR" sz="4800" dirty="0">
                <a:latin typeface="Arial" panose="020B0604020202020204" pitchFamily="34" charset="0"/>
                <a:cs typeface="Arial" panose="020B0604020202020204" pitchFamily="34" charset="0"/>
              </a:rPr>
              <a:t>ljetnog kampa za djecu s teškoćama u razvoju, </a:t>
            </a:r>
            <a:endParaRPr lang="hr-H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stipendiranje </a:t>
            </a:r>
            <a:r>
              <a:rPr lang="hr-HR" sz="4800" dirty="0">
                <a:latin typeface="Arial" panose="020B0604020202020204" pitchFamily="34" charset="0"/>
                <a:cs typeface="Arial" panose="020B0604020202020204" pitchFamily="34" charset="0"/>
              </a:rPr>
              <a:t>2 studenta koji su osobe s invaliditetom, </a:t>
            </a:r>
            <a:endParaRPr lang="hr-H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vijesti </a:t>
            </a:r>
            <a:r>
              <a:rPr lang="hr-HR" sz="4800" dirty="0">
                <a:latin typeface="Arial" panose="020B0604020202020204" pitchFamily="34" charset="0"/>
                <a:cs typeface="Arial" panose="020B0604020202020204" pitchFamily="34" charset="0"/>
              </a:rPr>
              <a:t>na znakovnom jeziku na Dubrovačkoj televiziji, </a:t>
            </a:r>
            <a:endParaRPr lang="hr-H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financiranje </a:t>
            </a:r>
            <a:r>
              <a:rPr lang="hr-HR" sz="4800" dirty="0">
                <a:latin typeface="Arial" panose="020B0604020202020204" pitchFamily="34" charset="0"/>
                <a:cs typeface="Arial" panose="020B0604020202020204" pitchFamily="34" charset="0"/>
              </a:rPr>
              <a:t>specijaliziranog vozila za prijevoz osoba s invaliditetom, </a:t>
            </a:r>
            <a:endParaRPr lang="hr-H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prijevoz </a:t>
            </a:r>
            <a:r>
              <a:rPr lang="hr-HR" sz="4800" dirty="0">
                <a:latin typeface="Arial" panose="020B0604020202020204" pitchFamily="34" charset="0"/>
                <a:cs typeface="Arial" panose="020B0604020202020204" pitchFamily="34" charset="0"/>
              </a:rPr>
              <a:t>štićenika Doma </a:t>
            </a:r>
            <a:r>
              <a:rPr lang="hr-HR" sz="4800" dirty="0" err="1">
                <a:latin typeface="Arial" panose="020B0604020202020204" pitchFamily="34" charset="0"/>
                <a:cs typeface="Arial" panose="020B0604020202020204" pitchFamily="34" charset="0"/>
              </a:rPr>
              <a:t>Josipovac</a:t>
            </a:r>
            <a:r>
              <a:rPr lang="hr-HR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hr-H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usluga </a:t>
            </a:r>
            <a:r>
              <a:rPr lang="hr-HR" sz="4800" dirty="0">
                <a:latin typeface="Arial" panose="020B0604020202020204" pitchFamily="34" charset="0"/>
                <a:cs typeface="Arial" panose="020B0604020202020204" pitchFamily="34" charset="0"/>
              </a:rPr>
              <a:t>transportera za osobe s invaliditetom u povijesnoj gradskoj jezgri, </a:t>
            </a:r>
            <a:endParaRPr lang="hr-H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održavanje </a:t>
            </a:r>
            <a:r>
              <a:rPr lang="hr-HR" sz="4800" dirty="0" err="1">
                <a:latin typeface="Arial" panose="020B0604020202020204" pitchFamily="34" charset="0"/>
                <a:cs typeface="Arial" panose="020B0604020202020204" pitchFamily="34" charset="0"/>
              </a:rPr>
              <a:t>liftera</a:t>
            </a:r>
            <a:r>
              <a:rPr lang="hr-HR" sz="4800" dirty="0">
                <a:latin typeface="Arial" panose="020B0604020202020204" pitchFamily="34" charset="0"/>
                <a:cs typeface="Arial" panose="020B0604020202020204" pitchFamily="34" charset="0"/>
              </a:rPr>
              <a:t> za osobe s invaliditetom na dubrovačkim plažama te </a:t>
            </a:r>
            <a:endParaRPr lang="hr-H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hr-HR" sz="4800" dirty="0">
                <a:latin typeface="Arial" panose="020B0604020202020204" pitchFamily="34" charset="0"/>
                <a:cs typeface="Arial" panose="020B0604020202020204" pitchFamily="34" charset="0"/>
              </a:rPr>
              <a:t>rane intervencije u organizaciji udruge Dubrovnik zdravi grad. </a:t>
            </a:r>
            <a:endParaRPr lang="hr-H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Iz </a:t>
            </a:r>
            <a:r>
              <a:rPr lang="hr-HR" sz="4800" dirty="0">
                <a:latin typeface="Arial" panose="020B0604020202020204" pitchFamily="34" charset="0"/>
                <a:cs typeface="Arial" panose="020B0604020202020204" pitchFamily="34" charset="0"/>
              </a:rPr>
              <a:t>gradskog proračuna isplaćuje se stalni mjesečni dodatak za 320 korisnika osobne invalidnine, a isplatile su se i novčane pomoći za liječenja i rehabilitaciju te nabavu pomagala za 25 korisnika. </a:t>
            </a:r>
            <a:endParaRPr lang="hr-H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hr-HR" sz="4800" dirty="0">
                <a:latin typeface="Arial" panose="020B0604020202020204" pitchFamily="34" charset="0"/>
                <a:cs typeface="Arial" panose="020B0604020202020204" pitchFamily="34" charset="0"/>
              </a:rPr>
              <a:t>deset lokacija ugradili su se rukohvati i obilježena su 3 parkirna mjesta za osobe s invaliditetom.</a:t>
            </a: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314"/>
            <a:ext cx="12495667" cy="187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86096" y="308626"/>
            <a:ext cx="61313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zdravi </a:t>
            </a:r>
            <a:r>
              <a:rPr lang="hr-H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</a:t>
            </a:r>
            <a:endParaRPr lang="hr-H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Dubrovnik zdravi grad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vi-VN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Grad </a:t>
            </a:r>
            <a:r>
              <a:rPr lang="vi-VN" sz="3000" dirty="0">
                <a:latin typeface="Arial" panose="020B0604020202020204" pitchFamily="34" charset="0"/>
                <a:cs typeface="Arial" panose="020B0604020202020204" pitchFamily="34" charset="0"/>
              </a:rPr>
              <a:t>Dubrovnik stalno unaprjeđuje postojeće i uvodi </a:t>
            </a:r>
            <a:r>
              <a:rPr lang="vi-VN" sz="3000" b="1" dirty="0">
                <a:latin typeface="Arial" panose="020B0604020202020204" pitchFamily="34" charset="0"/>
                <a:cs typeface="Arial" panose="020B0604020202020204" pitchFamily="34" charset="0"/>
              </a:rPr>
              <a:t>nove mjere i </a:t>
            </a:r>
            <a:r>
              <a:rPr lang="vi-V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aktivnosti</a:t>
            </a:r>
            <a:r>
              <a:rPr lang="hr-H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za izjednačavanje mogućnosti osoba s invaliditetom</a:t>
            </a:r>
            <a:r>
              <a:rPr lang="vi-VN" sz="3000" dirty="0" smtClean="0"/>
              <a:t>:</a:t>
            </a:r>
            <a:endParaRPr lang="vi-VN" sz="3000" dirty="0"/>
          </a:p>
          <a:p>
            <a:pPr>
              <a:buFontTx/>
              <a:buChar char="-"/>
            </a:pPr>
            <a:r>
              <a:rPr lang="vi-VN" sz="3000" dirty="0" smtClean="0"/>
              <a:t>Grad </a:t>
            </a:r>
            <a:r>
              <a:rPr lang="vi-VN" sz="3000" dirty="0"/>
              <a:t>Dubrovnik je u suradnji s Općom bolnicom </a:t>
            </a:r>
            <a:r>
              <a:rPr lang="vi-VN" sz="3000" dirty="0" smtClean="0"/>
              <a:t>Dubrovnik</a:t>
            </a:r>
            <a:r>
              <a:rPr lang="hr-HR" sz="3000" dirty="0" smtClean="0"/>
              <a:t> </a:t>
            </a:r>
            <a:r>
              <a:rPr lang="vi-VN" sz="3000" dirty="0" smtClean="0"/>
              <a:t>pronašao </a:t>
            </a:r>
            <a:r>
              <a:rPr lang="vi-VN" sz="3000" dirty="0"/>
              <a:t>prostor i pristupio prilagodbi postojećeg projekta za izgradnju i uređenje </a:t>
            </a:r>
            <a:r>
              <a:rPr lang="vi-VN" sz="3000" b="1" dirty="0">
                <a:latin typeface="Arial" panose="020B0604020202020204" pitchFamily="34" charset="0"/>
                <a:cs typeface="Arial" panose="020B0604020202020204" pitchFamily="34" charset="0"/>
              </a:rPr>
              <a:t>senzoričkog parka za djecu s poteškoćama u razvoju</a:t>
            </a:r>
            <a:r>
              <a:rPr lang="vi-VN" sz="3000" dirty="0" smtClean="0"/>
              <a:t>;</a:t>
            </a:r>
            <a:endParaRPr lang="hr-HR" sz="3000" dirty="0" smtClean="0"/>
          </a:p>
          <a:p>
            <a:pPr>
              <a:buFontTx/>
              <a:buChar char="-"/>
            </a:pPr>
            <a:r>
              <a:rPr lang="hr-H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Opća bolnica Dubrovnik je 2018. otvorila </a:t>
            </a:r>
            <a:r>
              <a:rPr lang="hr-H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Polikliniku za mentalno zdravlje djece</a:t>
            </a:r>
            <a:r>
              <a:rPr lang="hr-H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; za opremanje </a:t>
            </a:r>
            <a:r>
              <a:rPr lang="hr-H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senzorne sobe </a:t>
            </a:r>
            <a:r>
              <a:rPr lang="hr-H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u Poliklinici Grad Dubrovnik osigurao je donaciju od 200.000,00  kuna;</a:t>
            </a:r>
          </a:p>
          <a:p>
            <a:pPr>
              <a:buFontTx/>
              <a:buChar char="-"/>
            </a:pPr>
            <a:r>
              <a:rPr lang="hr-H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tijekom 2019. Grad Dubrovnik </a:t>
            </a:r>
            <a:r>
              <a:rPr lang="vi-VN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je nabav</a:t>
            </a:r>
            <a:r>
              <a:rPr lang="hr-H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vi-VN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000" dirty="0"/>
              <a:t>još </a:t>
            </a:r>
            <a:r>
              <a:rPr lang="hr-H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tri</a:t>
            </a:r>
            <a:r>
              <a:rPr lang="vi-VN" sz="3000" b="1" dirty="0" smtClean="0"/>
              <a:t> </a:t>
            </a:r>
            <a:r>
              <a:rPr lang="vi-VN" sz="3000" b="1" dirty="0"/>
              <a:t>liftera za osobe s invaliditetom na </a:t>
            </a:r>
            <a:r>
              <a:rPr lang="hr-H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tri</a:t>
            </a:r>
            <a:r>
              <a:rPr lang="vi-V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000" b="1" dirty="0"/>
              <a:t>dubrovačke plaže </a:t>
            </a:r>
            <a:r>
              <a:rPr lang="vi-VN" sz="3000" dirty="0"/>
              <a:t>(u mjestu Lopud na otoku </a:t>
            </a:r>
            <a:r>
              <a:rPr lang="vi-VN" sz="3000" dirty="0" smtClean="0"/>
              <a:t>Lopudu</a:t>
            </a:r>
            <a:r>
              <a:rPr lang="hr-HR" sz="3000" dirty="0" smtClean="0"/>
              <a:t>, </a:t>
            </a:r>
            <a:r>
              <a:rPr lang="vi-VN" sz="3000" dirty="0" smtClean="0"/>
              <a:t>u </a:t>
            </a:r>
            <a:r>
              <a:rPr lang="vi-VN" sz="3000" dirty="0"/>
              <a:t>mjestu Suđurađ na otoku </a:t>
            </a:r>
            <a:r>
              <a:rPr lang="vi-VN" sz="3000" dirty="0" smtClean="0"/>
              <a:t>Šipanu</a:t>
            </a:r>
            <a:r>
              <a:rPr lang="hr-HR" sz="3000" dirty="0" smtClean="0"/>
              <a:t> </a:t>
            </a:r>
            <a:r>
              <a:rPr lang="hr-H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te u Zatonu</a:t>
            </a:r>
            <a:r>
              <a:rPr lang="vi-VN" sz="3000" dirty="0" smtClean="0"/>
              <a:t>), </a:t>
            </a:r>
            <a:r>
              <a:rPr lang="hr-H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u 2020. planira se nabava </a:t>
            </a:r>
            <a:r>
              <a:rPr lang="hr-H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dva nova </a:t>
            </a:r>
            <a:r>
              <a:rPr lang="hr-HR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liftera</a:t>
            </a:r>
            <a:r>
              <a:rPr lang="hr-HR" sz="3000" b="1" dirty="0">
                <a:latin typeface="Arial" panose="020B0604020202020204" pitchFamily="34" charset="0"/>
                <a:cs typeface="Arial" panose="020B0604020202020204" pitchFamily="34" charset="0"/>
              </a:rPr>
              <a:t> za osobe s </a:t>
            </a:r>
            <a:r>
              <a:rPr lang="hr-H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invaliditetom;</a:t>
            </a:r>
          </a:p>
          <a:p>
            <a:pPr>
              <a:buFontTx/>
              <a:buChar char="-"/>
            </a:pPr>
            <a:r>
              <a:rPr lang="hr-HR" sz="3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rošle  je godine postavljena </a:t>
            </a:r>
            <a:r>
              <a:rPr lang="vi-VN" sz="3000" b="1" dirty="0" smtClean="0"/>
              <a:t>ramp</a:t>
            </a:r>
            <a:r>
              <a:rPr lang="hr-H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3000" b="1" dirty="0" smtClean="0"/>
              <a:t> </a:t>
            </a:r>
            <a:r>
              <a:rPr lang="vi-VN" sz="3000" b="1" dirty="0"/>
              <a:t>za osobe s invaliditetom na ulazu u </a:t>
            </a:r>
            <a:r>
              <a:rPr lang="vi-VN" sz="3000" b="1" dirty="0" smtClean="0"/>
              <a:t>područni </a:t>
            </a:r>
            <a:r>
              <a:rPr lang="vi-VN" sz="3000" b="1" dirty="0"/>
              <a:t>ured Hrvatskog zavoda za zapošljavanje u Dubrovniku</a:t>
            </a:r>
            <a:r>
              <a:rPr lang="vi-VN" sz="3000" dirty="0"/>
              <a:t>, sredstva za radove i </a:t>
            </a:r>
            <a:r>
              <a:rPr lang="vi-VN" sz="3000" dirty="0" smtClean="0"/>
              <a:t>opremu</a:t>
            </a:r>
            <a:r>
              <a:rPr lang="hr-HR" sz="3000" dirty="0" smtClean="0"/>
              <a:t> </a:t>
            </a:r>
            <a:r>
              <a:rPr lang="hr-H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u vrijednosti </a:t>
            </a:r>
            <a:r>
              <a:rPr lang="hr-H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125. 000 kuna</a:t>
            </a:r>
            <a:r>
              <a:rPr lang="vi-V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000" dirty="0"/>
              <a:t>osigurana su u gradskom proračunu za </a:t>
            </a:r>
            <a:r>
              <a:rPr lang="hr-H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prošlu</a:t>
            </a:r>
            <a:r>
              <a:rPr lang="vi-VN" sz="3000" dirty="0" smtClean="0"/>
              <a:t> </a:t>
            </a:r>
            <a:r>
              <a:rPr lang="vi-VN" sz="3000" dirty="0"/>
              <a:t>godinu</a:t>
            </a:r>
            <a:r>
              <a:rPr lang="vi-VN" sz="3000" dirty="0" smtClean="0"/>
              <a:t>;</a:t>
            </a:r>
            <a:endParaRPr lang="hr-HR" sz="3000" dirty="0" smtClean="0"/>
          </a:p>
          <a:p>
            <a:pPr>
              <a:buFontTx/>
              <a:buChar char="-"/>
            </a:pPr>
            <a:r>
              <a:rPr lang="vi-VN" sz="3000" dirty="0" smtClean="0"/>
              <a:t>u </a:t>
            </a:r>
            <a:r>
              <a:rPr lang="hr-H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prošlo</a:t>
            </a:r>
            <a:r>
              <a:rPr lang="vi-VN" sz="3000" dirty="0" smtClean="0"/>
              <a:t>ogodišnjem </a:t>
            </a:r>
            <a:r>
              <a:rPr lang="vi-VN" sz="3000" dirty="0"/>
              <a:t>gradskom proračunu osigurana su i </a:t>
            </a:r>
            <a:r>
              <a:rPr lang="vi-VN" sz="3000" dirty="0" smtClean="0"/>
              <a:t>sredstva</a:t>
            </a:r>
            <a:r>
              <a:rPr lang="hr-HR" sz="3000" dirty="0" smtClean="0"/>
              <a:t> </a:t>
            </a:r>
            <a:r>
              <a:rPr lang="hr-H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u vrijednosti </a:t>
            </a:r>
            <a:r>
              <a:rPr lang="hr-H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30.000 kuna</a:t>
            </a:r>
            <a:r>
              <a:rPr lang="vi-V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000" dirty="0"/>
              <a:t>za nabavu </a:t>
            </a:r>
            <a:r>
              <a:rPr lang="vi-VN" sz="3000" b="1" dirty="0"/>
              <a:t>novog transportera za osobe s invaliditetom u povijesnoj gradskoj jezgri</a:t>
            </a:r>
            <a:r>
              <a:rPr lang="vi-VN" sz="3000" dirty="0" smtClean="0"/>
              <a:t>;</a:t>
            </a:r>
            <a:endParaRPr lang="hr-HR" sz="3000" dirty="0" smtClean="0"/>
          </a:p>
          <a:p>
            <a:pPr>
              <a:buFontTx/>
              <a:buChar char="-"/>
            </a:pPr>
            <a:r>
              <a:rPr lang="vi-VN" sz="3000" dirty="0" smtClean="0"/>
              <a:t>izmjenama </a:t>
            </a:r>
            <a:r>
              <a:rPr lang="vi-VN" sz="3000" dirty="0"/>
              <a:t>i dopunama Pravilnika o stipendiranju učenika i studenata uvedena je </a:t>
            </a:r>
            <a:r>
              <a:rPr lang="vi-VN" sz="3000" b="1" dirty="0"/>
              <a:t>posebna kategorija za stipendiranje osoba s invaliditetom</a:t>
            </a:r>
            <a:r>
              <a:rPr lang="vi-VN" sz="3000" dirty="0" smtClean="0"/>
              <a:t>.</a:t>
            </a:r>
            <a:endParaRPr lang="hr-HR" sz="3000" dirty="0" smtClean="0"/>
          </a:p>
          <a:p>
            <a:pPr marL="0" indent="0">
              <a:buNone/>
            </a:pPr>
            <a:endParaRPr lang="vi-VN" sz="3000" dirty="0"/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uradnja </a:t>
            </a:r>
            <a:r>
              <a:rPr lang="vi-VN" sz="1400" dirty="0"/>
              <a:t>Grada Dubrovnika s organizacijama civilnog društva na ostvarenju Strategije za izjednačavanje mogućnosti osoba s invaliditetom 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prikazana</a:t>
            </a: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je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/>
              <a:t>kao </a:t>
            </a:r>
            <a:r>
              <a:rPr lang="vi-VN" sz="1400" b="1" dirty="0"/>
              <a:t>primjer dobre prakse </a:t>
            </a:r>
            <a:r>
              <a:rPr lang="vi-VN" sz="1400" dirty="0" smtClean="0"/>
              <a:t>na</a:t>
            </a:r>
            <a:r>
              <a:rPr lang="hr-HR" sz="1400" dirty="0" smtClean="0"/>
              <a:t>:</a:t>
            </a:r>
          </a:p>
          <a:p>
            <a:pPr>
              <a:buFontTx/>
              <a:buChar char="-"/>
            </a:pPr>
            <a:r>
              <a:rPr lang="vi-VN" sz="1400" b="1" dirty="0" smtClean="0"/>
              <a:t>obilježavanju </a:t>
            </a:r>
            <a:r>
              <a:rPr lang="vi-VN" sz="1400" b="1" dirty="0"/>
              <a:t>30. godišnjice osnivanja Hrvatske mreže zdravih gradova </a:t>
            </a:r>
            <a:r>
              <a:rPr lang="vi-VN" sz="1400" dirty="0"/>
              <a:t>u svibnju </a:t>
            </a: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2018.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400" dirty="0">
                <a:latin typeface="Arial" panose="020B0604020202020204" pitchFamily="34" charset="0"/>
                <a:cs typeface="Arial" panose="020B0604020202020204" pitchFamily="34" charset="0"/>
              </a:rPr>
              <a:t>godine </a:t>
            </a: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 Zagrebu </a:t>
            </a:r>
            <a:r>
              <a:rPr lang="vi-VN" sz="1400" dirty="0" smtClean="0"/>
              <a:t>te na</a:t>
            </a:r>
            <a:endParaRPr lang="hr-HR" sz="1400" dirty="0" smtClean="0"/>
          </a:p>
          <a:p>
            <a:pPr>
              <a:buFontTx/>
              <a:buChar char="-"/>
            </a:pPr>
            <a:r>
              <a:rPr lang="vi-VN" sz="1400" b="1" dirty="0" smtClean="0"/>
              <a:t>Međunarodnoj </a:t>
            </a:r>
            <a:r>
              <a:rPr lang="vi-VN" sz="1400" b="1" dirty="0"/>
              <a:t>konferenciji zdravih gradova</a:t>
            </a:r>
            <a:r>
              <a:rPr lang="vi-VN" sz="1400" dirty="0"/>
              <a:t>, koja se 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vi-V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žala </a:t>
            </a:r>
            <a:r>
              <a:rPr lang="vi-VN" sz="1400" dirty="0"/>
              <a:t>u </a:t>
            </a:r>
            <a:r>
              <a:rPr lang="vi-VN" sz="1400" b="1" dirty="0"/>
              <a:t>Belfastu</a:t>
            </a:r>
            <a:r>
              <a:rPr lang="vi-VN" sz="1400" dirty="0"/>
              <a:t> početkom listopada </a:t>
            </a: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2018.</a:t>
            </a:r>
            <a:r>
              <a:rPr lang="vi-VN" sz="1400" dirty="0" smtClean="0"/>
              <a:t> </a:t>
            </a:r>
            <a:r>
              <a:rPr lang="vi-VN" sz="1400" dirty="0"/>
              <a:t>godine. </a:t>
            </a:r>
            <a:endParaRPr lang="hr-HR" sz="1400" dirty="0" smtClean="0"/>
          </a:p>
          <a:p>
            <a:pPr marL="0" indent="0">
              <a:buNone/>
            </a:pP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Grad Dubrovnik pokrenuo je postupak izrade </a:t>
            </a:r>
            <a:r>
              <a:rPr lang="hr-H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nove Strategije za izjednačavanje mogućnosti osoba s invaliditetom za razdoblje od 2021. do 2025. godine</a:t>
            </a: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koja će se donijeti do konca 2020. </a:t>
            </a:r>
          </a:p>
          <a:p>
            <a:pPr marL="0" indent="0">
              <a:buNone/>
            </a:pP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Troškove izrade Strategije u visini od 50.000,00 kuna snosit će Grad Dubrovnik iz svog proračuna. </a:t>
            </a:r>
          </a:p>
          <a:p>
            <a:pPr marL="0" indent="0">
              <a:buNone/>
            </a:pPr>
            <a:r>
              <a:rPr lang="hr-H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Izrada Strategije je povjerena Dubrovačkoj razvojnoj agenciji (DURA).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" y="23427"/>
            <a:ext cx="12193588" cy="180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45229" y="155119"/>
            <a:ext cx="64661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hr-H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zdravi grad </a:t>
            </a:r>
          </a:p>
        </p:txBody>
      </p:sp>
    </p:spTree>
    <p:extLst>
      <p:ext uri="{BB962C8B-B14F-4D97-AF65-F5344CB8AC3E}">
        <p14:creationId xmlns:p14="http://schemas.microsoft.com/office/powerpoint/2010/main" val="32323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122" t="9115" r="20416" b="74740"/>
          <a:stretch/>
        </p:blipFill>
        <p:spPr>
          <a:xfrm>
            <a:off x="0" y="-1"/>
            <a:ext cx="12192000" cy="2086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06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zdravi </a:t>
            </a:r>
            <a:r>
              <a:rPr lang="hr-H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</a:t>
            </a:r>
            <a:endParaRPr lang="hr-H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74" y="2409812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681" y="2401648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17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122" t="9115" r="20416" b="74740"/>
          <a:stretch/>
        </p:blipFill>
        <p:spPr>
          <a:xfrm>
            <a:off x="0" y="-1"/>
            <a:ext cx="12192000" cy="2086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06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 Dubrovnik zdravi </a:t>
            </a:r>
            <a:r>
              <a:rPr lang="hr-HR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</a:t>
            </a:r>
            <a:endParaRPr lang="hr-H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55813"/>
            <a:ext cx="5181600" cy="412115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hr-H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681" y="2401648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2310493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38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1979</Words>
  <Application>Microsoft Office PowerPoint</Application>
  <PresentationFormat>Custom</PresentationFormat>
  <Paragraphs>128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Grad Dubrovnik zdravi grad</vt:lpstr>
      <vt:lpstr>Grad Dubrovnik zdravi grad</vt:lpstr>
      <vt:lpstr>Grad Dubrovnik zdravi grad</vt:lpstr>
      <vt:lpstr>Grad Dubrovnik zdravi grad</vt:lpstr>
      <vt:lpstr>Grad Dubrovnik zdravi grad</vt:lpstr>
      <vt:lpstr>Dubrovnik zdravi grad</vt:lpstr>
      <vt:lpstr>Dubrovnik zdravi grad</vt:lpstr>
      <vt:lpstr>Grad Dubrovnik zdravi grad</vt:lpstr>
      <vt:lpstr>Grad Dubrovnik zdravi grad</vt:lpstr>
      <vt:lpstr>Grad Dubrovnik zdravi grad</vt:lpstr>
      <vt:lpstr>Grad Dubrovnik zdravi grad</vt:lpstr>
      <vt:lpstr>Grad Dubrovnik zdravi grad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Dorja Vočanec</dc:creator>
  <cp:lastModifiedBy>mkaticic</cp:lastModifiedBy>
  <cp:revision>109</cp:revision>
  <cp:lastPrinted>2020-01-15T09:16:02Z</cp:lastPrinted>
  <dcterms:created xsi:type="dcterms:W3CDTF">2018-05-15T09:50:06Z</dcterms:created>
  <dcterms:modified xsi:type="dcterms:W3CDTF">2020-01-20T08:15:52Z</dcterms:modified>
</cp:coreProperties>
</file>